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9"/>
  </p:notesMasterIdLst>
  <p:handoutMasterIdLst>
    <p:handoutMasterId r:id="rId170"/>
  </p:handoutMasterIdLst>
  <p:sldIdLst>
    <p:sldId id="490" r:id="rId2"/>
    <p:sldId id="738" r:id="rId3"/>
    <p:sldId id="739" r:id="rId4"/>
    <p:sldId id="740" r:id="rId5"/>
    <p:sldId id="741" r:id="rId6"/>
    <p:sldId id="742" r:id="rId7"/>
    <p:sldId id="743" r:id="rId8"/>
    <p:sldId id="744" r:id="rId9"/>
    <p:sldId id="681" r:id="rId10"/>
    <p:sldId id="745" r:id="rId11"/>
    <p:sldId id="683" r:id="rId12"/>
    <p:sldId id="684" r:id="rId13"/>
    <p:sldId id="685" r:id="rId14"/>
    <p:sldId id="746" r:id="rId15"/>
    <p:sldId id="687" r:id="rId16"/>
    <p:sldId id="747" r:id="rId17"/>
    <p:sldId id="748" r:id="rId18"/>
    <p:sldId id="749" r:id="rId19"/>
    <p:sldId id="750" r:id="rId20"/>
    <p:sldId id="751" r:id="rId21"/>
    <p:sldId id="758" r:id="rId22"/>
    <p:sldId id="759" r:id="rId23"/>
    <p:sldId id="760" r:id="rId24"/>
    <p:sldId id="761" r:id="rId25"/>
    <p:sldId id="762" r:id="rId26"/>
    <p:sldId id="763" r:id="rId27"/>
    <p:sldId id="764" r:id="rId28"/>
    <p:sldId id="765" r:id="rId29"/>
    <p:sldId id="766" r:id="rId30"/>
    <p:sldId id="767" r:id="rId31"/>
    <p:sldId id="768" r:id="rId32"/>
    <p:sldId id="769" r:id="rId33"/>
    <p:sldId id="770" r:id="rId34"/>
    <p:sldId id="771" r:id="rId35"/>
    <p:sldId id="772" r:id="rId36"/>
    <p:sldId id="773" r:id="rId37"/>
    <p:sldId id="774" r:id="rId38"/>
    <p:sldId id="775" r:id="rId39"/>
    <p:sldId id="776" r:id="rId40"/>
    <p:sldId id="777" r:id="rId41"/>
    <p:sldId id="778" r:id="rId42"/>
    <p:sldId id="779" r:id="rId43"/>
    <p:sldId id="780" r:id="rId44"/>
    <p:sldId id="781" r:id="rId45"/>
    <p:sldId id="782" r:id="rId46"/>
    <p:sldId id="783" r:id="rId47"/>
    <p:sldId id="784" r:id="rId48"/>
    <p:sldId id="785" r:id="rId49"/>
    <p:sldId id="786" r:id="rId50"/>
    <p:sldId id="787" r:id="rId51"/>
    <p:sldId id="788" r:id="rId52"/>
    <p:sldId id="789" r:id="rId53"/>
    <p:sldId id="790" r:id="rId54"/>
    <p:sldId id="791" r:id="rId55"/>
    <p:sldId id="792" r:id="rId56"/>
    <p:sldId id="793" r:id="rId57"/>
    <p:sldId id="730" r:id="rId58"/>
    <p:sldId id="731" r:id="rId59"/>
    <p:sldId id="732" r:id="rId60"/>
    <p:sldId id="733" r:id="rId61"/>
    <p:sldId id="734" r:id="rId62"/>
    <p:sldId id="735" r:id="rId63"/>
    <p:sldId id="794" r:id="rId64"/>
    <p:sldId id="795" r:id="rId65"/>
    <p:sldId id="796" r:id="rId66"/>
    <p:sldId id="797" r:id="rId67"/>
    <p:sldId id="798" r:id="rId68"/>
    <p:sldId id="799" r:id="rId69"/>
    <p:sldId id="800" r:id="rId70"/>
    <p:sldId id="801" r:id="rId71"/>
    <p:sldId id="802" r:id="rId72"/>
    <p:sldId id="803" r:id="rId73"/>
    <p:sldId id="804" r:id="rId74"/>
    <p:sldId id="806" r:id="rId75"/>
    <p:sldId id="627" r:id="rId76"/>
    <p:sldId id="628" r:id="rId77"/>
    <p:sldId id="629" r:id="rId78"/>
    <p:sldId id="630" r:id="rId79"/>
    <p:sldId id="631" r:id="rId80"/>
    <p:sldId id="632" r:id="rId81"/>
    <p:sldId id="634" r:id="rId82"/>
    <p:sldId id="635" r:id="rId83"/>
    <p:sldId id="636" r:id="rId84"/>
    <p:sldId id="637" r:id="rId85"/>
    <p:sldId id="639" r:id="rId86"/>
    <p:sldId id="640" r:id="rId87"/>
    <p:sldId id="641" r:id="rId88"/>
    <p:sldId id="642" r:id="rId89"/>
    <p:sldId id="643" r:id="rId90"/>
    <p:sldId id="645" r:id="rId91"/>
    <p:sldId id="736" r:id="rId92"/>
    <p:sldId id="649" r:id="rId93"/>
    <p:sldId id="651" r:id="rId94"/>
    <p:sldId id="652" r:id="rId95"/>
    <p:sldId id="653" r:id="rId96"/>
    <p:sldId id="654" r:id="rId97"/>
    <p:sldId id="655" r:id="rId98"/>
    <p:sldId id="656" r:id="rId99"/>
    <p:sldId id="657" r:id="rId100"/>
    <p:sldId id="658" r:id="rId101"/>
    <p:sldId id="659" r:id="rId102"/>
    <p:sldId id="660" r:id="rId103"/>
    <p:sldId id="661" r:id="rId104"/>
    <p:sldId id="662" r:id="rId105"/>
    <p:sldId id="663" r:id="rId106"/>
    <p:sldId id="664" r:id="rId107"/>
    <p:sldId id="665" r:id="rId108"/>
    <p:sldId id="666" r:id="rId109"/>
    <p:sldId id="667" r:id="rId110"/>
    <p:sldId id="668" r:id="rId111"/>
    <p:sldId id="669" r:id="rId112"/>
    <p:sldId id="670" r:id="rId113"/>
    <p:sldId id="671" r:id="rId114"/>
    <p:sldId id="672" r:id="rId115"/>
    <p:sldId id="673" r:id="rId116"/>
    <p:sldId id="674" r:id="rId117"/>
    <p:sldId id="675" r:id="rId118"/>
    <p:sldId id="676" r:id="rId119"/>
    <p:sldId id="677" r:id="rId120"/>
    <p:sldId id="678" r:id="rId121"/>
    <p:sldId id="679" r:id="rId122"/>
    <p:sldId id="680" r:id="rId123"/>
    <p:sldId id="737" r:id="rId124"/>
    <p:sldId id="686" r:id="rId125"/>
    <p:sldId id="688" r:id="rId126"/>
    <p:sldId id="689" r:id="rId127"/>
    <p:sldId id="690" r:id="rId128"/>
    <p:sldId id="691" r:id="rId129"/>
    <p:sldId id="692" r:id="rId130"/>
    <p:sldId id="693" r:id="rId131"/>
    <p:sldId id="694" r:id="rId132"/>
    <p:sldId id="695" r:id="rId133"/>
    <p:sldId id="696" r:id="rId134"/>
    <p:sldId id="697" r:id="rId135"/>
    <p:sldId id="698" r:id="rId136"/>
    <p:sldId id="699" r:id="rId137"/>
    <p:sldId id="700" r:id="rId138"/>
    <p:sldId id="701" r:id="rId139"/>
    <p:sldId id="702" r:id="rId140"/>
    <p:sldId id="703" r:id="rId141"/>
    <p:sldId id="704" r:id="rId142"/>
    <p:sldId id="705" r:id="rId143"/>
    <p:sldId id="706" r:id="rId144"/>
    <p:sldId id="707" r:id="rId145"/>
    <p:sldId id="708" r:id="rId146"/>
    <p:sldId id="709" r:id="rId147"/>
    <p:sldId id="710" r:id="rId148"/>
    <p:sldId id="711" r:id="rId149"/>
    <p:sldId id="712" r:id="rId150"/>
    <p:sldId id="713" r:id="rId151"/>
    <p:sldId id="714" r:id="rId152"/>
    <p:sldId id="715" r:id="rId153"/>
    <p:sldId id="716" r:id="rId154"/>
    <p:sldId id="717" r:id="rId155"/>
    <p:sldId id="718" r:id="rId156"/>
    <p:sldId id="719" r:id="rId157"/>
    <p:sldId id="720" r:id="rId158"/>
    <p:sldId id="721" r:id="rId159"/>
    <p:sldId id="722" r:id="rId160"/>
    <p:sldId id="723" r:id="rId161"/>
    <p:sldId id="724" r:id="rId162"/>
    <p:sldId id="725" r:id="rId163"/>
    <p:sldId id="726" r:id="rId164"/>
    <p:sldId id="727" r:id="rId165"/>
    <p:sldId id="728" r:id="rId166"/>
    <p:sldId id="729" r:id="rId167"/>
    <p:sldId id="682" r:id="rId168"/>
  </p:sldIdLst>
  <p:sldSz cx="9144000" cy="5143500" type="screen16x9"/>
  <p:notesSz cx="7096125" cy="10231438"/>
  <p:custDataLst>
    <p:tags r:id="rId171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BFBF5"/>
    <a:srgbClr val="FEFEFA"/>
    <a:srgbClr val="D98431"/>
    <a:srgbClr val="1C86EF"/>
    <a:srgbClr val="1C86EE"/>
    <a:srgbClr val="CECECE"/>
    <a:srgbClr val="338DCC"/>
    <a:srgbClr val="007FD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83" autoAdjust="0"/>
    <p:restoredTop sz="95184" autoAdjust="0"/>
  </p:normalViewPr>
  <p:slideViewPr>
    <p:cSldViewPr>
      <p:cViewPr varScale="1">
        <p:scale>
          <a:sx n="106" d="100"/>
          <a:sy n="106" d="100"/>
        </p:scale>
        <p:origin x="91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gs" Target="tags/tag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18707" y="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r">
              <a:defRPr sz="1200"/>
            </a:lvl1pPr>
          </a:lstStyle>
          <a:p>
            <a:fld id="{762A1014-21A2-46A0-8123-83E663FB8528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774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18707" y="971774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r">
              <a:defRPr sz="1200"/>
            </a:lvl1pPr>
          </a:lstStyle>
          <a:p>
            <a:fld id="{706617D4-2F23-4D77-90D3-9C99050C3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967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9498" y="1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199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00" tIns="47350" rIns="94700" bIns="4735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59935"/>
            <a:ext cx="5676900" cy="4604147"/>
          </a:xfrm>
          <a:prstGeom prst="rect">
            <a:avLst/>
          </a:prstGeom>
        </p:spPr>
        <p:txBody>
          <a:bodyPr vert="horz" lIns="94700" tIns="47350" rIns="94700" bIns="473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718092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9498" y="9718092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0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80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5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中的槽是一组方法，可以用于在类中存储和获取私有数据。它们被称为槽（</a:t>
            </a:r>
            <a:r>
              <a:rPr lang="en-US" altLang="zh-CN" dirty="0"/>
              <a:t>slot</a:t>
            </a:r>
            <a:r>
              <a:rPr lang="zh-CN" altLang="en-US" dirty="0"/>
              <a:t>），因为它们是类中预留的“插槽”。使用槽可以快速地存储和访问数据，同时避免了使用字典来存储属性所引起的内存开销。使用槽后，属性存储在一个数组中，通过一个索引值来访问。这极大地提高了内存和代码的效率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中的槽是</a:t>
            </a:r>
            <a:r>
              <a:rPr lang="en-US" altLang="zh-CN" dirty="0"/>
              <a:t>Python</a:t>
            </a:r>
            <a:r>
              <a:rPr lang="zh-CN" altLang="en-US" dirty="0"/>
              <a:t>语言的一个强大特性，可以快速存储和访问对象属性，同时提高了代码的执行效率。使用槽，您可以避免字典在内存中的开销，防止意外的属性附加到类上，从而使代码更加可靠和安全。如果您需要处理大量数据或执行复杂任务，那么在</a:t>
            </a:r>
            <a:r>
              <a:rPr lang="en-US" altLang="zh-CN" dirty="0"/>
              <a:t>Python</a:t>
            </a:r>
            <a:r>
              <a:rPr lang="zh-CN" altLang="en-US" dirty="0"/>
              <a:t>中使用槽可以帮助您提高代码的运行速度和效率。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1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1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8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第一个参数是</a:t>
            </a:r>
            <a:r>
              <a:rPr lang="en-US" altLang="zh-CN"/>
              <a:t>radius</a:t>
            </a:r>
            <a:r>
              <a:rPr lang="zh-CN" altLang="en-US"/>
              <a:t>，也就是半径。重要的应该理解和注意的，当</a:t>
            </a:r>
            <a:r>
              <a:rPr lang="en-US" altLang="zh-CN"/>
              <a:t>radius</a:t>
            </a:r>
            <a:r>
              <a:rPr lang="zh-CN" altLang="en-US"/>
              <a:t>值为正数时，圆心在当前画笔（小海龟）左侧； 当</a:t>
            </a:r>
            <a:r>
              <a:rPr lang="en-US" altLang="zh-CN"/>
              <a:t>radius</a:t>
            </a:r>
            <a:r>
              <a:rPr lang="zh-CN" altLang="en-US"/>
              <a:t>值为负数时，圆心在当前画笔（小海龟）右侧。</a:t>
            </a:r>
            <a:endParaRPr lang="en-US" altLang="zh-CN"/>
          </a:p>
          <a:p>
            <a:r>
              <a:rPr lang="zh-CN" altLang="en-US"/>
              <a:t>第二个参数是</a:t>
            </a:r>
            <a:r>
              <a:rPr lang="en-US" altLang="zh-CN"/>
              <a:t>extent</a:t>
            </a:r>
            <a:r>
              <a:rPr lang="zh-CN" altLang="en-US"/>
              <a:t>，也就是一个绘制的角度的大小重要的应该理解和注意的，当无该参数或参数为</a:t>
            </a:r>
            <a:r>
              <a:rPr lang="en-US" altLang="zh-CN"/>
              <a:t>None</a:t>
            </a:r>
            <a:r>
              <a:rPr lang="zh-CN" altLang="en-US"/>
              <a:t>时，绘制整个圆形</a:t>
            </a:r>
            <a:r>
              <a:rPr lang="en-US" altLang="zh-CN"/>
              <a:t>——</a:t>
            </a:r>
            <a:r>
              <a:rPr lang="zh-CN" altLang="en-US"/>
              <a:t>相当于默认取值</a:t>
            </a:r>
            <a:r>
              <a:rPr lang="en-US" altLang="zh-CN"/>
              <a:t>360</a:t>
            </a:r>
            <a:r>
              <a:rPr lang="zh-CN" altLang="en-US"/>
              <a:t>。当</a:t>
            </a:r>
            <a:r>
              <a:rPr lang="en-US" altLang="zh-CN"/>
              <a:t>extent</a:t>
            </a:r>
            <a:r>
              <a:rPr lang="zh-CN" altLang="en-US"/>
              <a:t>的值为正数时，顺画笔（小海龟）当前方向绘制弧形； 当</a:t>
            </a:r>
            <a:r>
              <a:rPr lang="en-US" altLang="zh-CN"/>
              <a:t>extent</a:t>
            </a:r>
            <a:r>
              <a:rPr lang="zh-CN" altLang="en-US"/>
              <a:t>的值为负数时，逆画笔（小海龟）当前方向绘制弧形。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240070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3852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862013"/>
            <a:ext cx="1959769" cy="238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62013"/>
            <a:ext cx="5822156" cy="238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8793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EBDE63-2D0D-4E04-B576-FA79D3B6E6A6}"/>
              </a:ext>
            </a:extLst>
          </p:cNvPr>
          <p:cNvSpPr txBox="1"/>
          <p:nvPr userDrawn="1"/>
        </p:nvSpPr>
        <p:spPr>
          <a:xfrm rot="20429976">
            <a:off x="433796" y="1906119"/>
            <a:ext cx="8276407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 BY-NC-SA 4.0 </a:t>
            </a:r>
            <a:r>
              <a:rPr lang="zh-CN" altLang="en-US" sz="6000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嵩天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Palatino Linotype" panose="0204050205050503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451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03584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4456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3058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06720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0369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5556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62012"/>
            <a:ext cx="7839075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647950"/>
            <a:ext cx="78390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第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章 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基本语法元素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980086-A4DB-4957-B681-0B88A7FCA77E}"/>
              </a:ext>
            </a:extLst>
          </p:cNvPr>
          <p:cNvSpPr txBox="1"/>
          <p:nvPr/>
        </p:nvSpPr>
        <p:spPr>
          <a:xfrm>
            <a:off x="3059832" y="3598767"/>
            <a:ext cx="3744416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计算机与信息工程学院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201" y1="34109" x2="23201" y2="34109"/>
                        <a14:foregroundMark x1="37929" y1="54109" x2="37929" y2="54109"/>
                        <a14:foregroundMark x1="48621" y1="55504" x2="48621" y2="55504"/>
                        <a14:foregroundMark x1="57700" y1="54109" x2="57700" y2="54109"/>
                        <a14:foregroundMark x1="63147" y1="47597" x2="63147" y2="47597"/>
                        <a14:foregroundMark x1="71217" y1="47597" x2="71217" y2="47597"/>
                        <a14:foregroundMark x1="80968" y1="46822" x2="80968" y2="46822"/>
                        <a14:backgroundMark x1="18157" y1="28837" x2="18157" y2="28837"/>
                        <a14:backgroundMark x1="15400" y1="52093" x2="15400" y2="52093"/>
                        <a14:backgroundMark x1="24344" y1="66977" x2="24344" y2="66977"/>
                      </a14:backgroundRemoval>
                    </a14:imgEffect>
                  </a14:imgLayer>
                </a14:imgProps>
              </a:ext>
            </a:extLst>
          </a:blip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问题分析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设计算法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043608" y="2008260"/>
            <a:ext cx="76328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根据华氏和摄氏温度定义，利用转换公式如下：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1028700" marR="0" lvl="6" indent="0" algn="l" defTabSz="1714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sym typeface="Gill Sans" charset="0"/>
              </a:rPr>
              <a:t>	C = ( F – 32 ) / 1.8</a:t>
            </a:r>
          </a:p>
          <a:p>
            <a:pPr marL="1200150" marR="0" lvl="7" indent="0" algn="l" defTabSz="1714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sym typeface="Gill Sans" charset="0"/>
              </a:rPr>
              <a:t>F = C * 1.8 + 32</a:t>
            </a:r>
          </a:p>
          <a:p>
            <a:pPr marL="171450" marR="0" lvl="1" indent="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其中，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sym typeface="Gill Sans" charset="0"/>
              </a:rPr>
              <a:t> 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表示摄氏温度，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微软雅黑" panose="020B0503020204020204" pitchFamily="34" charset="-122"/>
                <a:sym typeface="Gill Sans" charset="0"/>
              </a:rPr>
              <a:t> 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表示华氏温度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543506"/>
            <a:ext cx="5133975" cy="2990850"/>
          </a:xfrm>
          <a:prstGeom prst="rect">
            <a:avLst/>
          </a:prstGeom>
        </p:spPr>
      </p:pic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的绘图窗体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237880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urtle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的一个画布空间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3132" y="321982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最小单位是像素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8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的绘图窗体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5BAB79-5AE2-4DD5-BB91-B23CBF56DE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203598"/>
            <a:ext cx="5328592" cy="384826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2FD22AE-D876-4A34-99FC-BD533A17301F}"/>
              </a:ext>
            </a:extLst>
          </p:cNvPr>
          <p:cNvSpPr/>
          <p:nvPr/>
        </p:nvSpPr>
        <p:spPr bwMode="auto">
          <a:xfrm>
            <a:off x="3203848" y="1779662"/>
            <a:ext cx="360040" cy="36004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6C9D2AD-9C03-4D17-979A-5197B138256C}"/>
              </a:ext>
            </a:extLst>
          </p:cNvPr>
          <p:cNvSpPr/>
          <p:nvPr/>
        </p:nvSpPr>
        <p:spPr bwMode="auto">
          <a:xfrm>
            <a:off x="1763688" y="1131590"/>
            <a:ext cx="360040" cy="360040"/>
          </a:xfrm>
          <a:prstGeom prst="ellipse">
            <a:avLst/>
          </a:prstGeom>
          <a:noFill/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779912" y="2211710"/>
            <a:ext cx="2232248" cy="144016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3495" y="10988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(0, 0)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67419" y="2211710"/>
            <a:ext cx="1858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1800" b="1" noProof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startx</a:t>
            </a:r>
            <a:r>
              <a:rPr lang="en-US" altLang="zh-CN" sz="18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, 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starty</a:t>
            </a:r>
            <a:r>
              <a:rPr lang="en-US" altLang="zh-CN" sz="1800" b="1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96820" y="415592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屏幕坐标系</a:t>
            </a:r>
            <a:endParaRPr lang="zh-CN" altLang="en-US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的绘图窗体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0955" y="2323887"/>
            <a:ext cx="3615021" cy="2624127"/>
            <a:chOff x="1763688" y="1131590"/>
            <a:chExt cx="5400600" cy="39202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5BAB79-5AE2-4DD5-BB91-B23CBF56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5696" y="1203598"/>
              <a:ext cx="5328592" cy="3848263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2FD22AE-D876-4A34-99FC-BD533A17301F}"/>
                </a:ext>
              </a:extLst>
            </p:cNvPr>
            <p:cNvSpPr/>
            <p:nvPr/>
          </p:nvSpPr>
          <p:spPr bwMode="auto">
            <a:xfrm>
              <a:off x="3203848" y="1779662"/>
              <a:ext cx="360040" cy="360040"/>
            </a:xfrm>
            <a:prstGeom prst="ellipse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6C9D2AD-9C03-4D17-979A-5197B138256C}"/>
                </a:ext>
              </a:extLst>
            </p:cNvPr>
            <p:cNvSpPr/>
            <p:nvPr/>
          </p:nvSpPr>
          <p:spPr bwMode="auto">
            <a:xfrm>
              <a:off x="1763688" y="1131590"/>
              <a:ext cx="360040" cy="360040"/>
            </a:xfrm>
            <a:prstGeom prst="ellipse">
              <a:avLst/>
            </a:prstGeom>
            <a:noFill/>
            <a:ln w="508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1904994" y="3187982"/>
            <a:ext cx="1730903" cy="81706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setup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width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height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startx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starty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44008" y="2402469"/>
            <a:ext cx="4248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setup()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设置窗体大小及位置</a:t>
            </a:r>
            <a:endParaRPr lang="en-US" altLang="zh-CN" sz="24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4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个参数中后两个可选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setup()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不是必须的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的绘图窗体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085522" y="3187982"/>
            <a:ext cx="1730903" cy="81706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539552" y="1542601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setup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800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400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0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0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49" y="2310195"/>
            <a:ext cx="3490342" cy="251043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4692630" y="1567319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setup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800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</a:t>
            </a:r>
            <a:r>
              <a:rPr lang="en-US" altLang="zh-CN" sz="2000" b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400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09" y="2306290"/>
            <a:ext cx="3495771" cy="25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空间坐标体系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空间坐标体系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97" y="1578446"/>
            <a:ext cx="5133975" cy="29908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 flipV="1">
            <a:off x="2390353" y="3219822"/>
            <a:ext cx="4104456" cy="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45" y="3003798"/>
            <a:ext cx="438721" cy="376047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H="1" flipV="1">
            <a:off x="4350431" y="2129892"/>
            <a:ext cx="1" cy="89269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>
          <a:xfrm>
            <a:off x="6159461" y="3294394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x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5154" y="1995686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y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3059" y="3362113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(0, 0)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64764" y="2405359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(100, 100)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967210" y="2643758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3635896" y="2637051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4967210" y="3822551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635896" y="3815447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86850" y="3889960"/>
            <a:ext cx="1172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(100, -100)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37601" y="3887455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(-100, -100)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33060" y="2401282"/>
            <a:ext cx="1172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(-100, 100)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7009" y="2918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绝对坐标</a:t>
            </a:r>
            <a:endParaRPr lang="zh-CN" altLang="en-US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空间坐标体系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5736" y="2211710"/>
            <a:ext cx="4752528" cy="2592288"/>
            <a:chOff x="1886297" y="1578446"/>
            <a:chExt cx="5133975" cy="29908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6297" y="1578446"/>
              <a:ext cx="5133975" cy="2990850"/>
            </a:xfrm>
            <a:prstGeom prst="rect">
              <a:avLst/>
            </a:prstGeom>
          </p:spPr>
        </p:pic>
        <p:cxnSp>
          <p:nvCxnSpPr>
            <p:cNvPr id="5" name="直接箭头连接符 4"/>
            <p:cNvCxnSpPr/>
            <p:nvPr/>
          </p:nvCxnSpPr>
          <p:spPr bwMode="auto">
            <a:xfrm flipV="1">
              <a:off x="2390353" y="3219822"/>
              <a:ext cx="4104456" cy="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545" y="3003798"/>
              <a:ext cx="438721" cy="37604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4350431" y="2129892"/>
              <a:ext cx="1" cy="89269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矩形 19"/>
            <p:cNvSpPr/>
            <p:nvPr/>
          </p:nvSpPr>
          <p:spPr>
            <a:xfrm>
              <a:off x="6159461" y="3294394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Arial" charset="0"/>
                  <a:sym typeface="Gill Sans" charset="0"/>
                </a:rPr>
                <a:t>x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75154" y="1995686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Arial" charset="0"/>
                  <a:sym typeface="Gill Sans" charset="0"/>
                </a:rPr>
                <a:t>y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983059" y="3362113"/>
              <a:ext cx="784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(0, 0)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64764" y="2405359"/>
              <a:ext cx="10935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(100, 100)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4967210" y="2643758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3635896" y="2637051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4967210" y="3822551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3635896" y="3815447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086850" y="3889960"/>
              <a:ext cx="11721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(100, -100)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37601" y="3887455"/>
              <a:ext cx="12506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(-100, -100)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33060" y="2401282"/>
              <a:ext cx="11721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(-100, 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4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 </a:t>
            </a:r>
            <a:r>
              <a:rPr lang="en-US" altLang="zh-CN" sz="24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y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501208" y="1196603"/>
            <a:ext cx="3168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import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 turtle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 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100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, 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100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( 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)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)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 100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Consolas" panose="020B0609020204030204" pitchFamily="49" charset="0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goto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Consolas" panose="020B0609020204030204" pitchFamily="49" charset="0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8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空间坐标体系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9952" y="1433409"/>
            <a:ext cx="4752528" cy="2592288"/>
            <a:chOff x="1886297" y="1578446"/>
            <a:chExt cx="5133975" cy="299085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6297" y="1578446"/>
              <a:ext cx="5133975" cy="2990850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>
              <a:endCxn id="20" idx="3"/>
            </p:cNvCxnSpPr>
            <p:nvPr/>
          </p:nvCxnSpPr>
          <p:spPr bwMode="auto">
            <a:xfrm flipV="1">
              <a:off x="4380299" y="2688735"/>
              <a:ext cx="597457" cy="53539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矩形 17"/>
            <p:cNvSpPr/>
            <p:nvPr/>
          </p:nvSpPr>
          <p:spPr>
            <a:xfrm>
              <a:off x="3983058" y="3275077"/>
              <a:ext cx="784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(0, 0)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64764" y="2405359"/>
              <a:ext cx="10935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(100, 100)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967210" y="2627272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4967210" y="3822551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3635896" y="3815447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86850" y="3889960"/>
              <a:ext cx="11721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(100, -100)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337601" y="3887455"/>
              <a:ext cx="12506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(-100, -100)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433060" y="2401282"/>
              <a:ext cx="11721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(-100, 100)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3635896" y="2637051"/>
              <a:ext cx="72008" cy="72008"/>
            </a:xfrm>
            <a:prstGeom prst="ellipse">
              <a:avLst/>
            </a:prstGeom>
            <a:solidFill>
              <a:srgbClr val="D9843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cxnSp>
        <p:nvCxnSpPr>
          <p:cNvPr id="28" name="直接箭头连接符 27"/>
          <p:cNvCxnSpPr>
            <a:stCxn id="22" idx="0"/>
            <a:endCxn id="20" idx="4"/>
          </p:cNvCxnSpPr>
          <p:nvPr/>
        </p:nvCxnSpPr>
        <p:spPr bwMode="auto">
          <a:xfrm flipV="1">
            <a:off x="7025287" y="2404880"/>
            <a:ext cx="0" cy="97358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>
            <a:stCxn id="22" idx="2"/>
            <a:endCxn id="23" idx="6"/>
          </p:cNvCxnSpPr>
          <p:nvPr/>
        </p:nvCxnSpPr>
        <p:spPr bwMode="auto">
          <a:xfrm flipH="1" flipV="1">
            <a:off x="5826216" y="3403512"/>
            <a:ext cx="1165742" cy="615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>
            <a:stCxn id="23" idx="0"/>
            <a:endCxn id="21" idx="4"/>
          </p:cNvCxnSpPr>
          <p:nvPr/>
        </p:nvCxnSpPr>
        <p:spPr bwMode="auto">
          <a:xfrm flipV="1">
            <a:off x="5792887" y="2413356"/>
            <a:ext cx="0" cy="95895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直接箭头连接符 64"/>
          <p:cNvCxnSpPr/>
          <p:nvPr/>
        </p:nvCxnSpPr>
        <p:spPr bwMode="auto">
          <a:xfrm flipH="1" flipV="1">
            <a:off x="5783127" y="2402762"/>
            <a:ext cx="632198" cy="45702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5CFE11E-58F0-9043-5F60-7DB23FA6AEDE}"/>
              </a:ext>
            </a:extLst>
          </p:cNvPr>
          <p:cNvSpPr txBox="1"/>
          <p:nvPr/>
        </p:nvSpPr>
        <p:spPr>
          <a:xfrm>
            <a:off x="971600" y="430839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turtle.goto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</a:p>
          <a:p>
            <a:pPr algn="l"/>
            <a:r>
              <a:rPr lang="zh-CN" altLang="en-US" sz="2000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海龟当前位置去到达（</a:t>
            </a:r>
            <a:r>
              <a:rPr lang="en-US" altLang="zh-CN" sz="2000" b="1" i="0" dirty="0" err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x,y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）的位置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12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空间坐标体系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97" y="1578446"/>
            <a:ext cx="5133975" cy="299085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 bwMode="auto">
          <a:xfrm flipV="1">
            <a:off x="2390353" y="3219822"/>
            <a:ext cx="4104456" cy="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45" y="3003798"/>
            <a:ext cx="438721" cy="376047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 bwMode="auto">
          <a:xfrm flipV="1">
            <a:off x="4369658" y="2355988"/>
            <a:ext cx="0" cy="5621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369658" y="3541488"/>
            <a:ext cx="0" cy="5621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矩形 11"/>
          <p:cNvSpPr/>
          <p:nvPr/>
        </p:nvSpPr>
        <p:spPr>
          <a:xfrm>
            <a:off x="3764364" y="19663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左侧方向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757762" y="411223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右侧方向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436096" y="278770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前进方向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296259" y="27788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后退方向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367010" y="2918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7E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海龟坐标</a:t>
            </a:r>
            <a:endParaRPr lang="zh-CN" altLang="en-US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空间坐标体系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97" y="1578446"/>
            <a:ext cx="5133975" cy="299085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 bwMode="auto">
          <a:xfrm flipV="1">
            <a:off x="2390353" y="3219822"/>
            <a:ext cx="4104456" cy="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45" y="3003798"/>
            <a:ext cx="438721" cy="3760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5209804" y="2665329"/>
            <a:ext cx="1820614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000" b="1" noProof="0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fd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1851651" y="2672569"/>
            <a:ext cx="1931154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000" b="1" dirty="0" err="1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bk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CC6B8B-CB76-44CB-94CD-911DE052D8CA}"/>
              </a:ext>
            </a:extLst>
          </p:cNvPr>
          <p:cNvSpPr/>
          <p:nvPr/>
        </p:nvSpPr>
        <p:spPr>
          <a:xfrm>
            <a:off x="3563888" y="1862703"/>
            <a:ext cx="31683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noProof="0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r,angle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77" y="2552961"/>
            <a:ext cx="643282" cy="5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683568" y="1851670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问题分析清楚，可以开始编程啦！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6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角度坐标体系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角度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3" y="1563638"/>
            <a:ext cx="5133975" cy="29908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 flipV="1">
            <a:off x="2390353" y="3219822"/>
            <a:ext cx="4104456" cy="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45" y="3003798"/>
            <a:ext cx="438721" cy="376047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H="1" flipV="1">
            <a:off x="4349736" y="2347333"/>
            <a:ext cx="697" cy="67525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>
          <a:xfrm>
            <a:off x="6159461" y="3294394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x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49780" y="2224661"/>
            <a:ext cx="335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y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68144" y="2870779"/>
            <a:ext cx="1050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0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 360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7009" y="2918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7EC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绝对角度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197EC6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45906" y="1937967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90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 -270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45905" y="4175162"/>
            <a:ext cx="1239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270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 -90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V="1">
            <a:off x="4369658" y="3541488"/>
            <a:ext cx="0" cy="5621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1904399" y="2849909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180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/ -180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角度坐标体系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5536" y="2151316"/>
            <a:ext cx="4424599" cy="2630810"/>
            <a:chOff x="1875593" y="1563638"/>
            <a:chExt cx="5133975" cy="29908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5593" y="1563638"/>
              <a:ext cx="5133975" cy="2990850"/>
            </a:xfrm>
            <a:prstGeom prst="rect">
              <a:avLst/>
            </a:prstGeom>
          </p:spPr>
        </p:pic>
        <p:cxnSp>
          <p:nvCxnSpPr>
            <p:cNvPr id="5" name="直接箭头连接符 4"/>
            <p:cNvCxnSpPr/>
            <p:nvPr/>
          </p:nvCxnSpPr>
          <p:spPr bwMode="auto">
            <a:xfrm flipV="1">
              <a:off x="2390353" y="3219822"/>
              <a:ext cx="4104456" cy="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545" y="3003798"/>
              <a:ext cx="438721" cy="37604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/>
          </p:nvCxnSpPr>
          <p:spPr bwMode="auto">
            <a:xfrm flipH="1" flipV="1">
              <a:off x="4349736" y="2347333"/>
              <a:ext cx="697" cy="67525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矩形 19"/>
            <p:cNvSpPr/>
            <p:nvPr/>
          </p:nvSpPr>
          <p:spPr>
            <a:xfrm>
              <a:off x="6159461" y="3294394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Arial" charset="0"/>
                  <a:sym typeface="Gill Sans" charset="0"/>
                </a:rPr>
                <a:t>x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49780" y="2224661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微软雅黑" panose="020B0503020204020204" pitchFamily="34" charset="-122"/>
                  <a:cs typeface="Arial" charset="0"/>
                  <a:sym typeface="Gill Sans" charset="0"/>
                </a:rPr>
                <a:t>y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68144" y="2870779"/>
              <a:ext cx="10502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0 / 360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45906" y="1937967"/>
              <a:ext cx="12394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90 / -270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745905" y="4175162"/>
              <a:ext cx="12394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270 / -90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 bwMode="auto">
            <a:xfrm flipV="1">
              <a:off x="4369658" y="3541488"/>
              <a:ext cx="0" cy="562125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矩形 32"/>
            <p:cNvSpPr/>
            <p:nvPr/>
          </p:nvSpPr>
          <p:spPr>
            <a:xfrm>
              <a:off x="1904399" y="2849909"/>
              <a:ext cx="13500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180 / -180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  <a:sym typeface="Gill Sans" charset="0"/>
                </a:rPr>
                <a:t>度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983119" y="2312559"/>
            <a:ext cx="41036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seth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改变海龟行进方向</a:t>
            </a:r>
            <a:endParaRPr lang="en-US" altLang="zh-CN" sz="24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为绝对度数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只改变方向但不行进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角度坐标体系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07608"/>
            <a:ext cx="3619946" cy="2152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09436">
            <a:off x="2213664" y="3517549"/>
            <a:ext cx="479383" cy="41938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931260" y="3261005"/>
            <a:ext cx="5854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45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975A51-3318-44D4-AD2B-861211ACD08C}"/>
              </a:ext>
            </a:extLst>
          </p:cNvPr>
          <p:cNvSpPr/>
          <p:nvPr/>
        </p:nvSpPr>
        <p:spPr>
          <a:xfrm>
            <a:off x="539552" y="1542601"/>
            <a:ext cx="3923928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45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FCD8EC1-AC22-48B9-B7CF-BD906050C9E5}"/>
              </a:ext>
            </a:extLst>
          </p:cNvPr>
          <p:cNvSpPr/>
          <p:nvPr/>
        </p:nvSpPr>
        <p:spPr>
          <a:xfrm>
            <a:off x="4692630" y="1567319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-135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4E0AA6F-7B42-4A94-AB43-62BBF72A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07608"/>
            <a:ext cx="3619946" cy="215237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5EEDC58-9DB3-49E3-ADBF-4BFFA8AF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614188">
            <a:off x="6462136" y="3517549"/>
            <a:ext cx="479383" cy="41938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A942DD5-526A-4452-A2AF-332A73956FA9}"/>
              </a:ext>
            </a:extLst>
          </p:cNvPr>
          <p:cNvSpPr/>
          <p:nvPr/>
        </p:nvSpPr>
        <p:spPr>
          <a:xfrm>
            <a:off x="5609225" y="4011910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-135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角度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97" y="1578446"/>
            <a:ext cx="5133975" cy="299085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 bwMode="auto">
          <a:xfrm flipV="1">
            <a:off x="2390353" y="3219822"/>
            <a:ext cx="4104456" cy="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45" y="3003798"/>
            <a:ext cx="438721" cy="376047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 bwMode="auto">
          <a:xfrm flipV="1">
            <a:off x="4369658" y="2355988"/>
            <a:ext cx="0" cy="5621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369658" y="3541488"/>
            <a:ext cx="0" cy="56212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3004443" y="4037377"/>
            <a:ext cx="27357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right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angle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3001779" y="1798339"/>
            <a:ext cx="27357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left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angle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798C56-6532-4137-B3FD-061A1617EB4A}"/>
              </a:ext>
            </a:extLst>
          </p:cNvPr>
          <p:cNvSpPr/>
          <p:nvPr/>
        </p:nvSpPr>
        <p:spPr>
          <a:xfrm>
            <a:off x="367008" y="291811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97EC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海龟角度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197EC6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71" y="1789005"/>
            <a:ext cx="4752528" cy="25922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683568" y="1347614"/>
            <a:ext cx="316835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import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 turtle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left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45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fd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150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right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135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fd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300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left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135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fd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150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8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角度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坐标体系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6160621" y="2521690"/>
            <a:ext cx="711854" cy="68435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/>
          <p:nvPr/>
        </p:nvCxnSpPr>
        <p:spPr bwMode="auto">
          <a:xfrm flipV="1">
            <a:off x="6872475" y="2521690"/>
            <a:ext cx="0" cy="157277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/>
          <p:nvPr/>
        </p:nvCxnSpPr>
        <p:spPr bwMode="auto">
          <a:xfrm flipV="1">
            <a:off x="6872476" y="3410114"/>
            <a:ext cx="711854" cy="68435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矩形 14"/>
          <p:cNvSpPr/>
          <p:nvPr/>
        </p:nvSpPr>
        <p:spPr>
          <a:xfrm rot="19014427">
            <a:off x="6011233" y="2531364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150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0" name="矩形 29"/>
          <p:cNvSpPr/>
          <p:nvPr/>
        </p:nvSpPr>
        <p:spPr>
          <a:xfrm rot="19014427">
            <a:off x="7080026" y="3679424"/>
            <a:ext cx="607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150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89501" y="3528186"/>
            <a:ext cx="607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300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EB203D1-302A-4950-9BF9-6649EE819F3A}"/>
              </a:ext>
            </a:extLst>
          </p:cNvPr>
          <p:cNvSpPr/>
          <p:nvPr/>
        </p:nvSpPr>
        <p:spPr bwMode="auto">
          <a:xfrm>
            <a:off x="6426777" y="2966605"/>
            <a:ext cx="184150" cy="214100"/>
          </a:xfrm>
          <a:custGeom>
            <a:avLst/>
            <a:gdLst>
              <a:gd name="connsiteX0" fmla="*/ 0 w 184150"/>
              <a:gd name="connsiteY0" fmla="*/ 0 h 214100"/>
              <a:gd name="connsiteX1" fmla="*/ 171450 w 184150"/>
              <a:gd name="connsiteY1" fmla="*/ 51954 h 214100"/>
              <a:gd name="connsiteX2" fmla="*/ 171450 w 184150"/>
              <a:gd name="connsiteY2" fmla="*/ 202622 h 214100"/>
              <a:gd name="connsiteX3" fmla="*/ 181841 w 184150"/>
              <a:gd name="connsiteY3" fmla="*/ 192231 h 21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50" h="214100">
                <a:moveTo>
                  <a:pt x="0" y="0"/>
                </a:moveTo>
                <a:cubicBezTo>
                  <a:pt x="71437" y="9092"/>
                  <a:pt x="142875" y="18184"/>
                  <a:pt x="171450" y="51954"/>
                </a:cubicBezTo>
                <a:cubicBezTo>
                  <a:pt x="200025" y="85724"/>
                  <a:pt x="171450" y="202622"/>
                  <a:pt x="171450" y="202622"/>
                </a:cubicBezTo>
                <a:cubicBezTo>
                  <a:pt x="173182" y="226002"/>
                  <a:pt x="177511" y="209116"/>
                  <a:pt x="181841" y="192231"/>
                </a:cubicBezTo>
              </a:path>
            </a:pathLst>
          </a:cu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1" y="2474111"/>
            <a:ext cx="99191" cy="2899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085" y="3019850"/>
            <a:ext cx="117236" cy="20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079" y="4100729"/>
            <a:ext cx="307157" cy="166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E681ED-D4BC-F579-C79A-B5088C0E1607}"/>
              </a:ext>
            </a:extLst>
          </p:cNvPr>
          <p:cNvSpPr txBox="1"/>
          <p:nvPr/>
        </p:nvSpPr>
        <p:spPr>
          <a:xfrm>
            <a:off x="3537101" y="4659982"/>
            <a:ext cx="20697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左正逆，右负顺</a:t>
            </a:r>
          </a:p>
        </p:txBody>
      </p:sp>
    </p:spTree>
    <p:extLst>
      <p:ext uri="{BB962C8B-B14F-4D97-AF65-F5344CB8AC3E}">
        <p14:creationId xmlns:p14="http://schemas.microsoft.com/office/powerpoint/2010/main" val="34809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RGB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色彩体系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524328" y="4731990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8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RGB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色彩模式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58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由三种颜色构成的万物色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915816" y="2296083"/>
            <a:ext cx="5904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指红蓝绿三个通道的颜色组合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覆盖视力所能感知的所有颜色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每色取值范围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0-255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整数或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小数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21" name="Picture 2" descr="https://timgsa.baidu.com/timg?image&amp;quality=80&amp;size=b9999_10000&amp;sec=1513135307404&amp;di=00d17ce9291b2920fa2e72bb0372cea6&amp;imgtype=0&amp;src=http%3A%2F%2Fpic.58pic.com%2F58pic%2F15%2F51%2F47%2F22C58PICrED_1024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5500" l="3500" r="96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273157"/>
            <a:ext cx="2347423" cy="23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常用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RGB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色彩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17A5BA8-F190-4566-A487-7C755C32D83C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1419622"/>
          <a:ext cx="7669372" cy="31161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7051">
                  <a:extLst>
                    <a:ext uri="{9D8B030D-6E8A-4147-A177-3AD203B41FA5}">
                      <a16:colId xmlns:a16="http://schemas.microsoft.com/office/drawing/2014/main" val="2350269296"/>
                    </a:ext>
                  </a:extLst>
                </a:gridCol>
                <a:gridCol w="2369373">
                  <a:extLst>
                    <a:ext uri="{9D8B030D-6E8A-4147-A177-3AD203B41FA5}">
                      <a16:colId xmlns:a16="http://schemas.microsoft.com/office/drawing/2014/main" val="20421723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697191476"/>
                    </a:ext>
                  </a:extLst>
                </a:gridCol>
                <a:gridCol w="1620700">
                  <a:extLst>
                    <a:ext uri="{9D8B030D-6E8A-4147-A177-3AD203B41FA5}">
                      <a16:colId xmlns:a16="http://schemas.microsoft.com/office/drawing/2014/main" val="407635067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英文名称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RGB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整数值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RGB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小数值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中文名称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3421306199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white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255, 255, 255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1, 1, 1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11677841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yellow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255, 255, 0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1, 1, 0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黄色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3720683144"/>
                  </a:ext>
                </a:extLst>
              </a:tr>
              <a:tr h="4923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magenta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255, 0, 255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1, 0, 1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洋红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464887734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cyan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0, 1, 1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青色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64513888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blue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0, 0, 1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蓝色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255943408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black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0, 0, 0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0, 0, 0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黑色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99229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8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常用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RGB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色彩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17A5BA8-F190-4566-A487-7C755C32D83C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1419622"/>
          <a:ext cx="7669372" cy="31161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47051">
                  <a:extLst>
                    <a:ext uri="{9D8B030D-6E8A-4147-A177-3AD203B41FA5}">
                      <a16:colId xmlns:a16="http://schemas.microsoft.com/office/drawing/2014/main" val="2350269296"/>
                    </a:ext>
                  </a:extLst>
                </a:gridCol>
                <a:gridCol w="2369373">
                  <a:extLst>
                    <a:ext uri="{9D8B030D-6E8A-4147-A177-3AD203B41FA5}">
                      <a16:colId xmlns:a16="http://schemas.microsoft.com/office/drawing/2014/main" val="20421723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697191476"/>
                    </a:ext>
                  </a:extLst>
                </a:gridCol>
                <a:gridCol w="1620700">
                  <a:extLst>
                    <a:ext uri="{9D8B030D-6E8A-4147-A177-3AD203B41FA5}">
                      <a16:colId xmlns:a16="http://schemas.microsoft.com/office/drawing/2014/main" val="407635067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英文名称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RGB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整数值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RGB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小数值</a:t>
                      </a: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中文名称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3421306199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seashell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255, 245, 238 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1, 0.96, 0.93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海贝色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11677841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gold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255, 215, 0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1, 0.84, 0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金色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3720683144"/>
                  </a:ext>
                </a:extLst>
              </a:tr>
              <a:tr h="4923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pink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255, 192, 203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1, 0.75, 0.80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粉红色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464887734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brown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42,</a:t>
                      </a: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0.65, 0.16, 0.16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棕色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64513888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purple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160,</a:t>
                      </a:r>
                      <a:r>
                        <a:rPr lang="en-US" altLang="zh-CN" sz="17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32,</a:t>
                      </a:r>
                      <a:r>
                        <a:rPr lang="en-US" altLang="zh-CN" sz="17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240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0.63, 0.13, 0.94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紫色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255943408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tomato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255, 99, 71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1, 0.39, 0.28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番茄色</a:t>
                      </a: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99229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5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温度转换</a:t>
            </a: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实例编写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RGB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色彩模式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默认采用小数值 可切换为整数值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131840" y="3050920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1.0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小数值模式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255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整数值模式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21" name="Picture 2" descr="https://timgsa.baidu.com/timg?image&amp;quality=80&amp;size=b9999_10000&amp;sec=1513135307404&amp;di=00d17ce9291b2920fa2e72bb0372cea6&amp;imgtype=0&amp;src=http%3A%2F%2Fpic.58pic.com%2F58pic%2F15%2F51%2F47%2F22C58PICrED_102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5500" l="3500" r="96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273157"/>
            <a:ext cx="2347423" cy="23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D954FA-F7C5-4EFB-BC8E-51FB96D64A3C}"/>
              </a:ext>
            </a:extLst>
          </p:cNvPr>
          <p:cNvSpPr/>
          <p:nvPr/>
        </p:nvSpPr>
        <p:spPr>
          <a:xfrm>
            <a:off x="3419872" y="2273157"/>
            <a:ext cx="4562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colormode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mode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862636" y="1319934"/>
            <a:ext cx="7597793" cy="278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库的海龟绘图法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turtle.setup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调整绘图窗体在电脑屏幕中的布局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画布上以中心为原点的空间坐标系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绝对坐标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&amp;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海龟坐标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画布上以空间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轴为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度的角度坐标系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绝对角度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&amp;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海龟角度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色彩体系，整数值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&amp;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小数值，色彩模式切换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sp>
        <p:nvSpPr>
          <p:cNvPr id="24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1: turtle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库的使用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811245" y="4154595"/>
            <a:ext cx="808374" cy="7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8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2" y="3795886"/>
            <a:ext cx="1356388" cy="13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2.4 turtle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1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517119" y="1131590"/>
            <a:ext cx="45442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7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库引用与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</a:t>
            </a:r>
            <a:r>
              <a:rPr lang="en-US" altLang="zh-CN" sz="2000" b="1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mport</a:t>
            </a:r>
            <a:endParaRPr lang="en-US" altLang="zh-CN" sz="20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画笔控制函数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</a:t>
            </a:r>
            <a:r>
              <a:rPr lang="en-US" altLang="zh-CN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运动控制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函数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方向控制函数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基本循环语句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蟒蛇绘制</a:t>
            </a:r>
            <a:r>
              <a:rPr lang="zh-CN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代码分析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067298" y="2067694"/>
            <a:ext cx="1196684" cy="1275336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C1985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949030" y="4144555"/>
            <a:ext cx="808374" cy="7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03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库引用与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import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443958"/>
            <a:ext cx="1538090" cy="5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1203598"/>
            <a:ext cx="3157538" cy="18335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4283968" y="3507854"/>
            <a:ext cx="3428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&lt;a&gt;.&lt;b&gt;()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的编码风格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3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库引用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扩充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程序功能的方式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11560" y="213970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</a:t>
            </a:r>
            <a:r>
              <a:rPr lang="en-US" altLang="zh-CN" sz="2400" b="1" noProof="0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import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保留字完成，采用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&lt;a&gt;.&lt;b&gt;()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编码风格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829FA09-438C-40E8-BC42-0109A7C6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7" y="3011663"/>
            <a:ext cx="57606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&gt;.&lt;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&gt;(&lt;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7043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64088" y="8358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引入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104864" y="1995686"/>
            <a:ext cx="267868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库函数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完成功能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4283968" y="3939902"/>
            <a:ext cx="45514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可是可是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,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好多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，很繁琐嘛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19672" y="4443958"/>
            <a:ext cx="5643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编写上述代码，并保存为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TempConvert.py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文件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import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更多用法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from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和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import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保留字共同完成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829FA09-438C-40E8-BC42-0109A7C6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2283718"/>
            <a:ext cx="662473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库名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库名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</a:t>
            </a:r>
          </a:p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&gt;(&lt;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61366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39552" y="123478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 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箭头: 右 6">
            <a:extLst>
              <a:ext uri="{FF2B5EF4-FFF2-40B4-BE49-F238E27FC236}">
                <a16:creationId xmlns:a16="http://schemas.microsoft.com/office/drawing/2014/main" id="{A04103B8-A2FB-407D-8642-1AD0D052A35C}"/>
              </a:ext>
            </a:extLst>
          </p:cNvPr>
          <p:cNvSpPr/>
          <p:nvPr/>
        </p:nvSpPr>
        <p:spPr bwMode="auto">
          <a:xfrm>
            <a:off x="3905934" y="2509961"/>
            <a:ext cx="252028" cy="360040"/>
          </a:xfrm>
          <a:prstGeom prst="rightArrow">
            <a:avLst/>
          </a:prstGeom>
          <a:noFill/>
          <a:ln w="38100" cap="flat" cmpd="sng" algn="ctr">
            <a:solidFill>
              <a:srgbClr val="FF931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30408" y="103443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from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 </a:t>
            </a:r>
            <a:r>
              <a:rPr lang="en-US" altLang="zh-CN" sz="1600" b="1" i="1" noProof="0" dirty="0">
                <a:solidFill>
                  <a:srgbClr val="FF7700"/>
                </a:solidFill>
                <a:latin typeface="Consolas" panose="020B0609020204030204" pitchFamily="49" charset="0"/>
              </a:rPr>
              <a:t>imp</a:t>
            </a: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ort</a:t>
            </a:r>
            <a:r>
              <a:rPr lang="zh-CN" altLang="zh-CN" sz="1600" b="1" i="1" dirty="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latin typeface="Consolas" panose="020B0609020204030204" pitchFamily="49" charset="0"/>
              </a:rPr>
              <a:t>*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setup(650,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circle(40,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circle(-40,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6516216" y="4011910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老师老师</a:t>
            </a:r>
            <a:r>
              <a: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, </a:t>
            </a: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这么好的方法为何不早说</a:t>
            </a:r>
            <a:r>
              <a: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71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import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更多用法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两种方法比较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829FA09-438C-40E8-BC42-0109A7C6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2119957"/>
            <a:ext cx="422097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1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from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库名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171450" marR="0" lvl="1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from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库名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</a:t>
            </a:r>
          </a:p>
          <a:p>
            <a:pPr marL="171450" marR="0" lvl="1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&gt;(&lt;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函数参数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&gt;)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829FA09-438C-40E8-BC42-0109A7C6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427733"/>
            <a:ext cx="43204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lang="en-US" altLang="zh-CN" sz="20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lvl="1" algn="l" eaLnBrk="1" hangingPunct="1">
              <a:lnSpc>
                <a:spcPct val="200000"/>
              </a:lnSpc>
              <a:buClr>
                <a:srgbClr val="0066FF"/>
              </a:buClr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&gt;.&lt;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&gt;(&lt;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函数参数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&gt;)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755576" y="3651870"/>
            <a:ext cx="194421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/>
        </p:nvCxnSpPr>
        <p:spPr bwMode="auto">
          <a:xfrm>
            <a:off x="5076056" y="3939902"/>
            <a:ext cx="108012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800592" y="4290184"/>
            <a:ext cx="75608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第一种方法不会出现函数重名问题，第二种方法则会出现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import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更多用法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使用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import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和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as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保留字共同完成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829FA09-438C-40E8-BC42-0109A7C62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2211710"/>
            <a:ext cx="662473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1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import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库名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lang="en-US" altLang="zh-CN" sz="2400" b="1" dirty="0">
                <a:solidFill>
                  <a:srgbClr val="FF9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&lt;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库别名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93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171450" marR="0" lvl="1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库别名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&gt;(&lt;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函数参数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&gt;)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483768" y="3723878"/>
            <a:ext cx="25922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800592" y="4227934"/>
            <a:ext cx="75608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给调用的外部库关联一个更短、更适合自己的名字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30543" y="123478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箭头: 右 6">
            <a:extLst>
              <a:ext uri="{FF2B5EF4-FFF2-40B4-BE49-F238E27FC236}">
                <a16:creationId xmlns:a16="http://schemas.microsoft.com/office/drawing/2014/main" id="{A04103B8-A2FB-407D-8642-1AD0D052A35C}"/>
              </a:ext>
            </a:extLst>
          </p:cNvPr>
          <p:cNvSpPr/>
          <p:nvPr/>
        </p:nvSpPr>
        <p:spPr bwMode="auto">
          <a:xfrm>
            <a:off x="3905934" y="2509961"/>
            <a:ext cx="252028" cy="360040"/>
          </a:xfrm>
          <a:prstGeom prst="rightArrow">
            <a:avLst/>
          </a:prstGeom>
          <a:noFill/>
          <a:ln w="38100" cap="flat" cmpd="sng" algn="ctr">
            <a:solidFill>
              <a:srgbClr val="FF931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651204" y="123478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 </a:t>
            </a: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as</a:t>
            </a:r>
            <a:r>
              <a:rPr lang="zh-CN" altLang="zh-CN" sz="1600" b="1" i="1" dirty="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latin typeface="Consolas" panose="020B0609020204030204" pitchFamily="49" charset="0"/>
              </a:rPr>
              <a:t>t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t.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6588224" y="4371950"/>
            <a:ext cx="25202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这个方法好！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画笔控制函数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443958"/>
            <a:ext cx="1538090" cy="5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572000" y="2211710"/>
            <a:ext cx="3924192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penup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(),  </a:t>
            </a: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pendown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</a:p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pensize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(), </a:t>
            </a: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pencolor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4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画笔控制函数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468456" y="1995686"/>
            <a:ext cx="694826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turtle.penup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别名  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turtle.pu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algn="l">
              <a:lnSpc>
                <a:spcPct val="18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抬起画笔，海龟在飞行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turtle.pendown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别名  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落下画笔，海龟在爬行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画笔操作后一直有效，一般成对出现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画笔控制函数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83568" y="1995686"/>
            <a:ext cx="81369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turtle.pensize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width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别名  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turtle.width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width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画笔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，海龟的腰围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turtle.pencolor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color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  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color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为颜色字符串或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r,g,b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  画笔颜色，海龟在涂装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画笔设置后一直有效，直至下次重新设置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画笔控制函数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12560" y="2211710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颜色字符串    ：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turtle.pencolor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"purple"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的小数值：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turtle.pencolor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0.63, 0.13, 0.94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的元组值：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turtle.pencolor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(0.63,0.13,0.94)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pencolor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(color)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</a:t>
            </a:r>
            <a:r>
              <a:rPr lang="en-US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color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可以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有三种形式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1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运行效果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IDLE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打开文件，按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F5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运行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11231"/>
            <a:ext cx="38481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11231"/>
            <a:ext cx="3790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443958"/>
            <a:ext cx="1538090" cy="5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292080" y="915566"/>
            <a:ext cx="33481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penup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pendown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()</a:t>
            </a: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pensize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width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pencolor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noProof="0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colorstring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algn="l">
              <a:lnSpc>
                <a:spcPct val="18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pencolor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r,g,b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pencolor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000" b="1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r,g,b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)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运动控制函数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292080" y="1995686"/>
            <a:ext cx="2736304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fd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circle()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运动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043608" y="2139702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turtle.forward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别名  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turtle.fd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 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向前行进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，海龟走直线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行进距离，可以为负数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控制海龟行进：走直线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&amp;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走曲线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0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运动控制函数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043608" y="2067694"/>
            <a:ext cx="763284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turtle.circle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r, extent=None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根据半径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绘制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extent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角度的弧形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默认圆心在海龟左侧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距离的位置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extent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绘制角度，默认是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360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度整圆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控制海龟行进：走直线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&amp;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走曲线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运动控制函数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07608"/>
            <a:ext cx="3619946" cy="21523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975A51-3318-44D4-AD2B-861211ACD08C}"/>
              </a:ext>
            </a:extLst>
          </p:cNvPr>
          <p:cNvSpPr/>
          <p:nvPr/>
        </p:nvSpPr>
        <p:spPr>
          <a:xfrm>
            <a:off x="539552" y="1542601"/>
            <a:ext cx="3923928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000" b="1" dirty="0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100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D8EC1-AC22-48B9-B7CF-BD906050C9E5}"/>
              </a:ext>
            </a:extLst>
          </p:cNvPr>
          <p:cNvSpPr/>
          <p:nvPr/>
        </p:nvSpPr>
        <p:spPr>
          <a:xfrm>
            <a:off x="4692630" y="1567319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lang="en-US" altLang="zh-CN" sz="2000" b="1" dirty="0">
                <a:solidFill>
                  <a:srgbClr val="D9843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-100,90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E0AA6F-7B42-4A94-AB43-62BBF72A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07608"/>
            <a:ext cx="3619946" cy="2152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7854"/>
            <a:ext cx="288032" cy="24688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021380" y="2794974"/>
            <a:ext cx="843522" cy="843522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399107" y="3169620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96296" y="3209066"/>
            <a:ext cx="468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 flipV="1">
            <a:off x="2426417" y="3224329"/>
            <a:ext cx="1494" cy="365179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9050" cap="flat" cmpd="sng" algn="ctr">
            <a:solidFill>
              <a:srgbClr val="00AA03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64" y="3507854"/>
            <a:ext cx="288032" cy="24688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 bwMode="auto">
          <a:xfrm>
            <a:off x="6742727" y="4091118"/>
            <a:ext cx="72008" cy="72008"/>
          </a:xfrm>
          <a:prstGeom prst="ellipse">
            <a:avLst/>
          </a:prstGeom>
          <a:solidFill>
            <a:srgbClr val="D9843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68524" y="3723878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-100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cxnSp>
        <p:nvCxnSpPr>
          <p:cNvPr id="24" name="直接连接符 23"/>
          <p:cNvCxnSpPr/>
          <p:nvPr/>
        </p:nvCxnSpPr>
        <p:spPr bwMode="auto">
          <a:xfrm flipV="1">
            <a:off x="6777237" y="3704339"/>
            <a:ext cx="1494" cy="365179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9050" cap="flat" cmpd="sng" algn="ctr">
            <a:solidFill>
              <a:srgbClr val="00AA03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80" y="3667685"/>
            <a:ext cx="394516" cy="4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860032" y="1866186"/>
            <a:ext cx="3384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fd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circle(</a:t>
            </a:r>
            <a:r>
              <a:rPr lang="en-US" altLang="zh-CN" sz="2400" b="1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r,extent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=None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运动控制函数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043608" y="2139702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turtle.forward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别名  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turtle.fd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  向前行进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，海龟走直线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行进距离，可以为负数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画笔设置后一直有效，直至下次重新设置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</a:t>
            </a: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urtle</a:t>
            </a: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方向控制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函数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975360" y="1995686"/>
            <a:ext cx="3384376" cy="72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683568" y="1851670"/>
            <a:ext cx="7848872" cy="985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准备好电脑，与老师一起编码吧！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方向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turtle.setheading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别名    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turtle.seth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改变行进方向，海龟走角度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</a:t>
            </a:r>
            <a:r>
              <a:rPr lang="en-US" altLang="zh-CN" sz="2400" b="1" dirty="0" err="1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ngle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行进方向的绝对角度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控制海龟面对方向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绝对角度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&amp;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海龟角度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方向控制函数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07608"/>
            <a:ext cx="3619946" cy="2152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09436">
            <a:off x="2213664" y="3517549"/>
            <a:ext cx="479383" cy="4193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31260" y="3261005"/>
            <a:ext cx="5854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45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75A51-3318-44D4-AD2B-861211ACD08C}"/>
              </a:ext>
            </a:extLst>
          </p:cNvPr>
          <p:cNvSpPr/>
          <p:nvPr/>
        </p:nvSpPr>
        <p:spPr>
          <a:xfrm>
            <a:off x="539552" y="1542601"/>
            <a:ext cx="3923928" cy="50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45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CD8EC1-AC22-48B9-B7CF-BD906050C9E5}"/>
              </a:ext>
            </a:extLst>
          </p:cNvPr>
          <p:cNvSpPr/>
          <p:nvPr/>
        </p:nvSpPr>
        <p:spPr>
          <a:xfrm>
            <a:off x="4692630" y="1567319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turtle.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seth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0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-135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E0AA6F-7B42-4A94-AB43-62BBF72A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507608"/>
            <a:ext cx="3619946" cy="21523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EEDC58-9DB3-49E3-ADBF-4BFFA8AF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614188">
            <a:off x="6462136" y="3517549"/>
            <a:ext cx="479383" cy="4193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A942DD5-526A-4452-A2AF-332A73956FA9}"/>
              </a:ext>
            </a:extLst>
          </p:cNvPr>
          <p:cNvSpPr/>
          <p:nvPr/>
        </p:nvSpPr>
        <p:spPr>
          <a:xfrm>
            <a:off x="5609225" y="4011910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-135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方向控制函数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187624" y="2139702"/>
            <a:ext cx="6480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turtle.left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AA03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angle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    	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海龟向左转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turtle.right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海龟向右转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400" b="1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在海龟当前行进方向上旋转的角度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控制海龟面对方向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绝对角度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&amp;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海龟角度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52E93C-29A4-7F76-ADA8-F97E6886EE57}"/>
              </a:ext>
            </a:extLst>
          </p:cNvPr>
          <p:cNvSpPr txBox="1"/>
          <p:nvPr/>
        </p:nvSpPr>
        <p:spPr>
          <a:xfrm>
            <a:off x="1628489" y="4614724"/>
            <a:ext cx="5155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seth</a:t>
            </a:r>
            <a:r>
              <a:rPr lang="en-US" altLang="zh-CN" dirty="0">
                <a:solidFill>
                  <a:srgbClr val="FF0000"/>
                </a:solidFill>
              </a:rPr>
              <a:t>():</a:t>
            </a:r>
            <a:r>
              <a:rPr lang="zh-CN" altLang="en-US" dirty="0">
                <a:solidFill>
                  <a:srgbClr val="FF0000"/>
                </a:solidFill>
              </a:rPr>
              <a:t> 是绝对角度； </a:t>
            </a:r>
            <a:r>
              <a:rPr lang="en-US" altLang="zh-CN" dirty="0" err="1">
                <a:solidFill>
                  <a:srgbClr val="FF0000"/>
                </a:solidFill>
              </a:rPr>
              <a:t>left,right</a:t>
            </a:r>
            <a:r>
              <a:rPr lang="en-US" altLang="zh-CN" dirty="0">
                <a:solidFill>
                  <a:srgbClr val="FF0000"/>
                </a:solidFill>
              </a:rPr>
              <a:t>():</a:t>
            </a:r>
            <a:r>
              <a:rPr lang="zh-CN" altLang="en-US" dirty="0">
                <a:solidFill>
                  <a:srgbClr val="FF0000"/>
                </a:solidFill>
              </a:rPr>
              <a:t>是相对角度</a:t>
            </a:r>
          </a:p>
        </p:txBody>
      </p:sp>
    </p:spTree>
    <p:extLst>
      <p:ext uri="{BB962C8B-B14F-4D97-AF65-F5344CB8AC3E}">
        <p14:creationId xmlns:p14="http://schemas.microsoft.com/office/powerpoint/2010/main" val="40199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860032" y="1995686"/>
            <a:ext cx="3384376" cy="72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</a:t>
            </a:r>
            <a:r>
              <a:rPr lang="en-US" altLang="zh-CN" sz="2400" b="1" noProof="0" dirty="0">
                <a:solidFill>
                  <a:srgbClr val="00AA03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angle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循环语句与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range()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函数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436096" y="1923678"/>
            <a:ext cx="2664296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2400" b="1" i="1" noProof="0" dirty="0">
                <a:solidFill>
                  <a:srgbClr val="FF77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for</a:t>
            </a:r>
            <a:r>
              <a:rPr lang="en-US" altLang="zh-CN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和</a:t>
            </a: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400" b="1" i="1" dirty="0">
                <a:solidFill>
                  <a:srgbClr val="FF77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in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</a:p>
          <a:p>
            <a:pPr lvl="0">
              <a:lnSpc>
                <a:spcPct val="200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range()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4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循环语句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051720" y="2166493"/>
            <a:ext cx="4896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>
                <a:solidFill>
                  <a:srgbClr val="FF77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for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&lt;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变量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  </a:t>
            </a:r>
            <a:r>
              <a:rPr lang="en-US" altLang="zh-CN" sz="2400" b="1" noProof="0" dirty="0">
                <a:solidFill>
                  <a:srgbClr val="FF77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range(&lt;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次数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&gt;):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&lt;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被循环执行的语句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按照一定次数循环执行一组语句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9612" y="3912595"/>
            <a:ext cx="6840760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变量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表示每次循环的计数，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次数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&gt;-1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2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循环语句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55576" y="1635646"/>
            <a:ext cx="3254824" cy="3003798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sz="2000" b="1" noProof="0" dirty="0" err="1">
                <a:latin typeface="Consolas" panose="020B0609020204030204" pitchFamily="49" charset="0"/>
              </a:rPr>
              <a:t>i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900090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(5):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   print(</a:t>
            </a:r>
            <a:r>
              <a:rPr kumimoji="0" lang="en-US" altLang="zh-CN" sz="2000" b="1" i="0" u="none" strike="noStrike" kern="120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baseline="0" noProof="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10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baseline="0" noProof="0" dirty="0">
                <a:solidFill>
                  <a:srgbClr val="0010FF"/>
                </a:solidFill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10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baseline="0" noProof="0" dirty="0">
                <a:solidFill>
                  <a:srgbClr val="0010FF"/>
                </a:solidFill>
                <a:latin typeface="Consolas" panose="020B0609020204030204" pitchFamily="49" charset="0"/>
              </a:rPr>
              <a:t>3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noProof="0" dirty="0">
                <a:solidFill>
                  <a:srgbClr val="0010FF"/>
                </a:solidFill>
                <a:latin typeface="Consolas" panose="020B0609020204030204" pitchFamily="49" charset="0"/>
              </a:rPr>
              <a:t>4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10FF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88024" y="1635646"/>
            <a:ext cx="3254824" cy="3003798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sz="2000" b="1" noProof="0" dirty="0" err="1">
                <a:latin typeface="Consolas" panose="020B0609020204030204" pitchFamily="49" charset="0"/>
              </a:rPr>
              <a:t>i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 </a:t>
            </a:r>
            <a:r>
              <a:rPr lang="en-US" altLang="zh-CN" sz="2000" b="1" i="1" dirty="0">
                <a:solidFill>
                  <a:srgbClr val="900090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(5):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   print(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Hello: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,</a:t>
            </a:r>
            <a:r>
              <a:rPr kumimoji="0" lang="en-US" altLang="zh-CN" sz="2000" b="1" i="0" u="none" strike="noStrike" kern="120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baseline="0" noProof="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10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Hello: 0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Hello: </a:t>
            </a:r>
            <a:r>
              <a:rPr lang="en-US" altLang="zh-CN" sz="2000" b="1" baseline="0" noProof="0" dirty="0">
                <a:solidFill>
                  <a:srgbClr val="0010FF"/>
                </a:solidFill>
                <a:latin typeface="Consolas" panose="020B0609020204030204" pitchFamily="49" charset="0"/>
              </a:rPr>
              <a:t>1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Hello: </a:t>
            </a:r>
            <a:r>
              <a:rPr kumimoji="0" lang="en-US" altLang="zh-CN" sz="2000" b="1" i="0" u="none" strike="noStrike" kern="1200" cap="none" spc="0" normalizeH="0" dirty="0">
                <a:ln>
                  <a:noFill/>
                </a:ln>
                <a:solidFill>
                  <a:srgbClr val="0010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2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Hello: </a:t>
            </a:r>
            <a:r>
              <a:rPr lang="en-US" altLang="zh-CN" sz="2000" b="1" baseline="0" noProof="0" dirty="0">
                <a:solidFill>
                  <a:srgbClr val="0010FF"/>
                </a:solidFill>
                <a:latin typeface="Consolas" panose="020B0609020204030204" pitchFamily="49" charset="0"/>
              </a:rPr>
              <a:t>3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Hello: </a:t>
            </a:r>
            <a:r>
              <a:rPr lang="en-US" altLang="zh-CN" sz="2000" b="1" noProof="0" dirty="0">
                <a:solidFill>
                  <a:srgbClr val="0010FF"/>
                </a:solidFill>
                <a:latin typeface="Consolas" panose="020B0609020204030204" pitchFamily="49" charset="0"/>
              </a:rPr>
              <a:t>4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10FF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range()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产生循环计数序列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1827586"/>
            <a:ext cx="62646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range(N)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产生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到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的整数序列，共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range(M</a:t>
            </a:r>
            <a:r>
              <a:rPr lang="en-US" altLang="zh-CN" sz="2400" b="1" dirty="0">
                <a:solidFill>
                  <a:srgbClr val="FF77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N)</a:t>
            </a: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产生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M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到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的整数序列，共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N-M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72200" y="2427734"/>
            <a:ext cx="2592496" cy="1846693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range(5)</a:t>
            </a:r>
          </a:p>
          <a:p>
            <a:pPr lvl="0" algn="l" eaLnBrk="0" hangingPunct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0, 1, 2, 3, 4</a:t>
            </a:r>
          </a:p>
          <a:p>
            <a:pPr lvl="0" algn="l" eaLnBrk="0" hangingPunct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range(2, 5)</a:t>
            </a:r>
          </a:p>
          <a:p>
            <a:pPr lvl="0" algn="l" eaLnBrk="0" hangingPunct="0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2, 3, 4</a:t>
            </a:r>
          </a:p>
        </p:txBody>
      </p:sp>
    </p:spTree>
    <p:extLst>
      <p:ext uri="{BB962C8B-B14F-4D97-AF65-F5344CB8AC3E}">
        <p14:creationId xmlns:p14="http://schemas.microsoft.com/office/powerpoint/2010/main" val="35441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("purple")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436096" y="1635646"/>
            <a:ext cx="3024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for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</a:t>
            </a: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range(N):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range(N)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range(M, N)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  <p:sp>
        <p:nvSpPr>
          <p:cNvPr id="10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温度转换</a:t>
            </a: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举一反三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Python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蟒蛇绘制</a:t>
            </a: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代码分析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range(4):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563638"/>
            <a:ext cx="3959721" cy="23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0" y="1562400"/>
            <a:ext cx="3959526" cy="23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562400"/>
            <a:ext cx="3960000" cy="23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562400"/>
            <a:ext cx="3960000" cy="2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05231" y="1372076"/>
            <a:ext cx="814447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库引用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: import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from…import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import…as…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penup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pendown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pensize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noProof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pencolor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circle()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seth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endParaRPr lang="en-US" altLang="zh-CN" sz="24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循环语句：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for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range()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函数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sp>
        <p:nvSpPr>
          <p:cNvPr id="23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949030" y="4144555"/>
            <a:ext cx="808374" cy="7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6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573085BD-72F8-4D20-AFAD-F9F09B03F589}"/>
              </a:ext>
            </a:extLst>
          </p:cNvPr>
          <p:cNvSpPr/>
          <p:nvPr/>
        </p:nvSpPr>
        <p:spPr>
          <a:xfrm>
            <a:off x="-108520" y="987574"/>
            <a:ext cx="9144000" cy="66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绘图作品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8D8C9-5569-4F3D-8F6B-CE5FC745B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279917"/>
            <a:ext cx="1872208" cy="19085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0F18EC-86D4-4D26-A82A-397F741A0468}"/>
              </a:ext>
            </a:extLst>
          </p:cNvPr>
          <p:cNvSpPr/>
          <p:nvPr/>
        </p:nvSpPr>
        <p:spPr>
          <a:xfrm>
            <a:off x="1895236" y="1956926"/>
            <a:ext cx="66967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每个小小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成就汇成人生发展的历史坐标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回想小时候的第一幅画、第一次考试、第一个满分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请在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Python123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上留下你自己的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作品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此生只做一次！创意不限、精彩不限、回忆无限！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3388" y="4190676"/>
            <a:ext cx="235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AA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https://python123.io</a:t>
            </a:r>
          </a:p>
        </p:txBody>
      </p:sp>
    </p:spTree>
    <p:extLst>
      <p:ext uri="{BB962C8B-B14F-4D97-AF65-F5344CB8AC3E}">
        <p14:creationId xmlns:p14="http://schemas.microsoft.com/office/powerpoint/2010/main" val="11986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55576" y="0"/>
            <a:ext cx="8028384" cy="5146248"/>
          </a:xfrm>
          <a:prstGeom prst="rect">
            <a:avLst/>
          </a:prstGeom>
          <a:solidFill>
            <a:srgbClr val="FEFEFA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- 32)/1.8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.format(C))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+ 32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443958"/>
            <a:ext cx="1538090" cy="5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663557" y="157584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语法元素理解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0" y="221171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温度转换程序共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行代码，但包含很多语法元素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清楚理解这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行代码能够快速入门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参考框架结构、逐行分析、逐词理解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输入输出的改变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0" y="221171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温度数值与温度标识之间关系的设计可以改变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标识改变放在温度数值之前：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C82, F28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标识字符改变为多个字符：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82Ce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28Fa</a:t>
            </a:r>
          </a:p>
        </p:txBody>
      </p:sp>
    </p:spTree>
    <p:extLst>
      <p:ext uri="{BB962C8B-B14F-4D97-AF65-F5344CB8AC3E}">
        <p14:creationId xmlns:p14="http://schemas.microsoft.com/office/powerpoint/2010/main" val="4817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2.1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实例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1: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温度转换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计算问题的扩展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95536" y="2211710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温度转换问题是各类转换问题的代表性问题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货币转换、长度转换、重量转换、面积转换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	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问题不同，但程序代码相似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7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2" y="3795886"/>
            <a:ext cx="1356388" cy="13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2.2 Python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201" y1="34109" x2="23201" y2="34109"/>
                        <a14:foregroundMark x1="37929" y1="54109" x2="37929" y2="54109"/>
                        <a14:foregroundMark x1="48621" y1="55504" x2="48621" y2="55504"/>
                        <a14:foregroundMark x1="57700" y1="54109" x2="57700" y2="54109"/>
                        <a14:foregroundMark x1="63147" y1="47597" x2="63147" y2="47597"/>
                        <a14:foregroundMark x1="71217" y1="47597" x2="71217" y2="47597"/>
                        <a14:foregroundMark x1="80968" y1="46822" x2="80968" y2="46822"/>
                        <a14:backgroundMark x1="18157" y1="28837" x2="18157" y2="28837"/>
                        <a14:backgroundMark x1="15400" y1="52093" x2="15400" y2="52093"/>
                        <a14:backgroundMark x1="24344" y1="66977" x2="24344" y2="66977"/>
                      </a14:backgroundRemoval>
                    </a14:imgEffect>
                  </a14:imgLayer>
                </a14:imgProps>
              </a:ext>
            </a:extLst>
          </a:blip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517119" y="1131590"/>
            <a:ext cx="4544250" cy="334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7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 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程序的格式框架</a:t>
            </a:r>
            <a:endParaRPr lang="en-US" altLang="zh-CN" sz="20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命名与保留字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数据类型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语句与函数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程序的输入输出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70000"/>
              </a:lnSpc>
              <a:defRPr/>
            </a:pP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温度转换</a:t>
            </a:r>
            <a:r>
              <a:rPr lang="zh-CN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代码分析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067298" y="2067694"/>
            <a:ext cx="1196684" cy="1275336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C1985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140999" y="4225756"/>
            <a:ext cx="808374" cy="7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997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程序的格式框架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35696" y="4443958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代码高亮：编程的色彩辅助体系，不是语法要求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41151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缩进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：一行代码开始前的空白区域，表达程序的格式框架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 rot="21256404">
            <a:off x="1639015" y="1680116"/>
            <a:ext cx="309600" cy="403200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rot="21256404">
            <a:off x="1639013" y="2730206"/>
            <a:ext cx="309600" cy="403200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1619669" y="3781757"/>
            <a:ext cx="309600" cy="208417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1689" y="916891"/>
            <a:ext cx="4371611" cy="2736304"/>
            <a:chOff x="1403648" y="411510"/>
            <a:chExt cx="6480720" cy="3744416"/>
          </a:xfrm>
        </p:grpSpPr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1403648" y="411510"/>
              <a:ext cx="6480720" cy="3744416"/>
            </a:xfrm>
            <a:prstGeom prst="rect">
              <a:avLst/>
            </a:prstGeom>
            <a:solidFill>
              <a:srgbClr val="FEFEFA"/>
            </a:solidFill>
            <a:ln w="6350" cmpd="thickThin">
              <a:solidFill>
                <a:schemeClr val="bg2">
                  <a:lumMod val="20000"/>
                  <a:lumOff val="80000"/>
                </a:schemeClr>
              </a:solidFill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#TempConvert.py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TempStr = input("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请输入带有符号的温度值: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")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if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TempStr[-1] 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in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[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DB41D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'F'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,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DB41D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'f'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]: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67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C = (eval(TempStr[0:-1]) - 32)/1.8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print("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转换后的温度是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{:.2f}C".format(C))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elif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TempStr[-1]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in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[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DB41D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'C'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,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C783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DB41D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'c'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]: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67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F = 1.8*eval(TempStr[0:-1]) + 32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print("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转换后的温度是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{:.2f}F".format(F))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else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: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67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print("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输入格式错误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")</a:t>
              </a:r>
              <a:endParaRPr kumimoji="0" lang="zh-CN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 rot="21256404">
              <a:off x="1639015" y="1680116"/>
              <a:ext cx="309600" cy="403200"/>
            </a:xfrm>
            <a:custGeom>
              <a:avLst/>
              <a:gdLst>
                <a:gd name="connsiteX0" fmla="*/ 0 w 309600"/>
                <a:gd name="connsiteY0" fmla="*/ 0 h 403200"/>
                <a:gd name="connsiteX1" fmla="*/ 72000 w 309600"/>
                <a:gd name="connsiteY1" fmla="*/ 280800 h 403200"/>
                <a:gd name="connsiteX2" fmla="*/ 309600 w 309600"/>
                <a:gd name="connsiteY2" fmla="*/ 403200 h 4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600" h="403200">
                  <a:moveTo>
                    <a:pt x="0" y="0"/>
                  </a:moveTo>
                  <a:cubicBezTo>
                    <a:pt x="10200" y="106800"/>
                    <a:pt x="20400" y="213600"/>
                    <a:pt x="72000" y="280800"/>
                  </a:cubicBezTo>
                  <a:cubicBezTo>
                    <a:pt x="123600" y="348000"/>
                    <a:pt x="216600" y="375600"/>
                    <a:pt x="309600" y="403200"/>
                  </a:cubicBezTo>
                </a:path>
              </a:pathLst>
            </a:cu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" name="任意多边形 9"/>
            <p:cNvSpPr/>
            <p:nvPr/>
          </p:nvSpPr>
          <p:spPr bwMode="auto">
            <a:xfrm rot="21256404">
              <a:off x="1639013" y="2730206"/>
              <a:ext cx="309600" cy="403200"/>
            </a:xfrm>
            <a:custGeom>
              <a:avLst/>
              <a:gdLst>
                <a:gd name="connsiteX0" fmla="*/ 0 w 309600"/>
                <a:gd name="connsiteY0" fmla="*/ 0 h 403200"/>
                <a:gd name="connsiteX1" fmla="*/ 72000 w 309600"/>
                <a:gd name="connsiteY1" fmla="*/ 280800 h 403200"/>
                <a:gd name="connsiteX2" fmla="*/ 309600 w 309600"/>
                <a:gd name="connsiteY2" fmla="*/ 403200 h 4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600" h="403200">
                  <a:moveTo>
                    <a:pt x="0" y="0"/>
                  </a:moveTo>
                  <a:cubicBezTo>
                    <a:pt x="10200" y="106800"/>
                    <a:pt x="20400" y="213600"/>
                    <a:pt x="72000" y="280800"/>
                  </a:cubicBezTo>
                  <a:cubicBezTo>
                    <a:pt x="123600" y="348000"/>
                    <a:pt x="216600" y="375600"/>
                    <a:pt x="309600" y="403200"/>
                  </a:cubicBezTo>
                </a:path>
              </a:pathLst>
            </a:cu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1619669" y="3781757"/>
              <a:ext cx="309600" cy="208417"/>
            </a:xfrm>
            <a:custGeom>
              <a:avLst/>
              <a:gdLst>
                <a:gd name="connsiteX0" fmla="*/ 0 w 309600"/>
                <a:gd name="connsiteY0" fmla="*/ 0 h 403200"/>
                <a:gd name="connsiteX1" fmla="*/ 72000 w 309600"/>
                <a:gd name="connsiteY1" fmla="*/ 280800 h 403200"/>
                <a:gd name="connsiteX2" fmla="*/ 309600 w 309600"/>
                <a:gd name="connsiteY2" fmla="*/ 403200 h 4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600" h="403200">
                  <a:moveTo>
                    <a:pt x="0" y="0"/>
                  </a:moveTo>
                  <a:cubicBezTo>
                    <a:pt x="10200" y="106800"/>
                    <a:pt x="20400" y="213600"/>
                    <a:pt x="72000" y="280800"/>
                  </a:cubicBezTo>
                  <a:cubicBezTo>
                    <a:pt x="123600" y="348000"/>
                    <a:pt x="216600" y="375600"/>
                    <a:pt x="309600" y="403200"/>
                  </a:cubicBezTo>
                </a:path>
              </a:pathLst>
            </a:cu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32040" y="916892"/>
            <a:ext cx="3980747" cy="2736304"/>
            <a:chOff x="1403648" y="411510"/>
            <a:chExt cx="6480720" cy="3744416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>
              <a:off x="1403648" y="411510"/>
              <a:ext cx="6480720" cy="3744416"/>
            </a:xfrm>
            <a:prstGeom prst="rect">
              <a:avLst/>
            </a:prstGeom>
            <a:solidFill>
              <a:srgbClr val="FEFEFA"/>
            </a:solidFill>
            <a:ln w="6350" cmpd="thickThin">
              <a:solidFill>
                <a:schemeClr val="bg2">
                  <a:lumMod val="20000"/>
                  <a:lumOff val="80000"/>
                </a:schemeClr>
              </a:solidFill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rPr>
                <a:t>DARTS = 1000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hits = 0.0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rPr>
                <a:t>clock()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i="1" dirty="0">
                  <a:solidFill>
                    <a:srgbClr val="FF7700"/>
                  </a:solidFill>
                  <a:latin typeface="Consolas" panose="020B0609020204030204" pitchFamily="49" charset="0"/>
                </a:rPr>
                <a:t>for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lang="en-US" altLang="zh-CN" sz="1400" b="1" dirty="0" err="1">
                  <a:latin typeface="Consolas" panose="020B0609020204030204" pitchFamily="49" charset="0"/>
                </a:rPr>
                <a:t>i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in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range(1, DARTS)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: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67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x, y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=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random(), random()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dist</a:t>
              </a:r>
              <a:r>
                <a:rPr kumimoji="0" lang="en-US" altLang="zh-CN" sz="1400" b="1" i="0" u="none" strike="noStrike" kern="1200" cap="none" spc="0" normalizeH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= </a:t>
              </a:r>
              <a:r>
                <a:rPr kumimoji="0" lang="en-US" altLang="zh-CN" sz="1400" b="1" i="0" u="none" strike="noStrike" kern="1200" cap="none" spc="0" normalizeH="0" noProof="0" dirty="0" err="1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sqrt</a:t>
              </a:r>
              <a:r>
                <a:rPr kumimoji="0" lang="en-US" altLang="zh-CN" sz="1400" b="1" i="0" u="none" strike="noStrike" kern="1200" cap="none" spc="0" normalizeH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(x**2 + y**2)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i="1" dirty="0">
                  <a:solidFill>
                    <a:srgbClr val="FF7700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77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if</a:t>
              </a:r>
              <a:r>
                <a:rPr kumimoji="0" lang="zh-CN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66D9EF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</a:t>
              </a:r>
              <a:r>
                <a:rPr lang="en-US" altLang="zh-CN" sz="1400" b="1" dirty="0" err="1">
                  <a:latin typeface="Consolas" panose="020B0609020204030204" pitchFamily="49" charset="0"/>
                </a:rPr>
                <a:t>dist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&lt;=</a:t>
              </a:r>
              <a:r>
                <a:rPr kumimoji="0" lang="en-US" altLang="zh-CN" sz="1400" b="1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1.0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:</a:t>
              </a:r>
              <a:b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2672"/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</a:b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    </a:t>
              </a:r>
              <a:r>
                <a:rPr lang="en-US" altLang="zh-CN" sz="1400" b="1" dirty="0">
                  <a:solidFill>
                    <a:srgbClr val="FFFFFF">
                      <a:lumMod val="65000"/>
                    </a:srgbClr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rPr>
                <a:t>hits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=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hits + 1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rPr>
                <a:t>pi = 4 * (hits/DARTS)</a:t>
              </a:r>
            </a:p>
            <a:p>
              <a:pPr lvl="0" algn="l" eaLnBrk="0" hangingPunct="0">
                <a:lnSpc>
                  <a:spcPct val="120000"/>
                </a:lnSpc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p</a:t>
              </a:r>
              <a:r>
                <a:rPr lang="zh-CN" altLang="zh-CN" sz="1400" b="1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</a:rPr>
                <a:t>rint("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Pi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的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值是</a:t>
              </a:r>
              <a:r>
                <a:rPr kumimoji="0" lang="zh-CN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{:.2f}F".format(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pi</a:t>
              </a:r>
              <a:r>
                <a:rPr kumimoji="0" lang="zh-CN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Consolas" panose="020B0609020204030204" pitchFamily="49" charset="0"/>
                  <a:sym typeface="Gill Sans" charset="0"/>
                </a:rPr>
                <a:t>))</a:t>
              </a:r>
              <a:endParaRPr kumimoji="0" lang="zh-CN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 rot="21256404">
              <a:off x="1668269" y="2082117"/>
              <a:ext cx="309601" cy="403200"/>
            </a:xfrm>
            <a:custGeom>
              <a:avLst/>
              <a:gdLst>
                <a:gd name="connsiteX0" fmla="*/ 0 w 309600"/>
                <a:gd name="connsiteY0" fmla="*/ 0 h 403200"/>
                <a:gd name="connsiteX1" fmla="*/ 72000 w 309600"/>
                <a:gd name="connsiteY1" fmla="*/ 280800 h 403200"/>
                <a:gd name="connsiteX2" fmla="*/ 309600 w 309600"/>
                <a:gd name="connsiteY2" fmla="*/ 403200 h 4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600" h="403200">
                  <a:moveTo>
                    <a:pt x="0" y="0"/>
                  </a:moveTo>
                  <a:cubicBezTo>
                    <a:pt x="10200" y="106800"/>
                    <a:pt x="20400" y="213600"/>
                    <a:pt x="72000" y="280800"/>
                  </a:cubicBezTo>
                  <a:cubicBezTo>
                    <a:pt x="123600" y="348000"/>
                    <a:pt x="216600" y="375600"/>
                    <a:pt x="309600" y="403200"/>
                  </a:cubicBezTo>
                </a:path>
              </a:pathLst>
            </a:cu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2180993" y="3003037"/>
              <a:ext cx="320246" cy="214853"/>
            </a:xfrm>
            <a:custGeom>
              <a:avLst/>
              <a:gdLst>
                <a:gd name="connsiteX0" fmla="*/ 0 w 309600"/>
                <a:gd name="connsiteY0" fmla="*/ 0 h 403200"/>
                <a:gd name="connsiteX1" fmla="*/ 72000 w 309600"/>
                <a:gd name="connsiteY1" fmla="*/ 280800 h 403200"/>
                <a:gd name="connsiteX2" fmla="*/ 309600 w 309600"/>
                <a:gd name="connsiteY2" fmla="*/ 403200 h 4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600" h="403200">
                  <a:moveTo>
                    <a:pt x="0" y="0"/>
                  </a:moveTo>
                  <a:cubicBezTo>
                    <a:pt x="10200" y="106800"/>
                    <a:pt x="20400" y="213600"/>
                    <a:pt x="72000" y="280800"/>
                  </a:cubicBezTo>
                  <a:cubicBezTo>
                    <a:pt x="123600" y="348000"/>
                    <a:pt x="216600" y="375600"/>
                    <a:pt x="309600" y="403200"/>
                  </a:cubicBezTo>
                </a:path>
              </a:pathLst>
            </a:cu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688014" y="393990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单层缩进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868144" y="393990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多层缩进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1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缩进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缩进表达程序的格式框架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139702"/>
            <a:ext cx="8567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严格明确：缩进是语法的一部分，缩进不正确程序运行错误</a:t>
            </a:r>
            <a:endParaRPr lang="en-US" altLang="zh-CN" sz="24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所属关系：表达代码间包含和层次关系的唯一手段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长度一致：程序内一致即可，一般用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个空格或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TAB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0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41151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75556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注释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：用于提高代码可读性的辅助性文字，不被执行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4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温度转换</a:t>
            </a:r>
            <a:r>
              <a:rPr kumimoji="0" lang="zh-CN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Gill Sans" charset="0"/>
              </a:rPr>
              <a:t>问题分析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注释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不被程序执行的辅助性说明信息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1930411"/>
            <a:ext cx="8567936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单行注释：以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#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开头，其后内容为注释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8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这里是单行注释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8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多行注释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：以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'''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开头和结尾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'''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 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这是多行注释第一行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这是多行注释第二行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'''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0DD7DE-5DBE-35E0-DBD2-536A4F98399B}"/>
              </a:ext>
            </a:extLst>
          </p:cNvPr>
          <p:cNvSpPr/>
          <p:nvPr/>
        </p:nvSpPr>
        <p:spPr>
          <a:xfrm>
            <a:off x="5940152" y="2539313"/>
            <a:ext cx="3095328" cy="2230867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注释的作用：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342900" lvl="0" indent="-342900" algn="l">
              <a:lnSpc>
                <a:spcPct val="180000"/>
              </a:lnSpc>
              <a:buFontTx/>
              <a:buChar char="-"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标明作者和版权信息；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342900" lvl="0" indent="-342900" algn="l">
              <a:lnSpc>
                <a:spcPct val="180000"/>
              </a:lnSpc>
              <a:buFontTx/>
              <a:buChar char="-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解释代码原理和用途；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342900" lvl="0" indent="-342900" algn="l">
              <a:lnSpc>
                <a:spcPct val="180000"/>
              </a:lnSpc>
              <a:buFontTx/>
              <a:buChar char="-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3.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辅助程序调试。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89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41151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4129029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缩进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注释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 rot="21256404">
            <a:off x="1639015" y="1680116"/>
            <a:ext cx="309600" cy="403200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 rot="21256404">
            <a:off x="1639013" y="2730206"/>
            <a:ext cx="309600" cy="403200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1619669" y="3781757"/>
            <a:ext cx="309600" cy="208417"/>
          </a:xfrm>
          <a:custGeom>
            <a:avLst/>
            <a:gdLst>
              <a:gd name="connsiteX0" fmla="*/ 0 w 309600"/>
              <a:gd name="connsiteY0" fmla="*/ 0 h 403200"/>
              <a:gd name="connsiteX1" fmla="*/ 72000 w 309600"/>
              <a:gd name="connsiteY1" fmla="*/ 280800 h 403200"/>
              <a:gd name="connsiteX2" fmla="*/ 309600 w 309600"/>
              <a:gd name="connsiteY2" fmla="*/ 403200 h 4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600" h="403200">
                <a:moveTo>
                  <a:pt x="0" y="0"/>
                </a:moveTo>
                <a:cubicBezTo>
                  <a:pt x="10200" y="106800"/>
                  <a:pt x="20400" y="213600"/>
                  <a:pt x="72000" y="280800"/>
                </a:cubicBezTo>
                <a:cubicBezTo>
                  <a:pt x="123600" y="348000"/>
                  <a:pt x="216600" y="375600"/>
                  <a:pt x="309600" y="403200"/>
                </a:cubicBezTo>
              </a:path>
            </a:pathLst>
          </a:cu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0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命名与保留字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41151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(eval(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1.8*eval(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变量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程序中用于保存和表示数据的占位符号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25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变量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用来保存和表示数据的占位符号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变量采用标识符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名字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来表示，关联标识符的过程叫命名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lang="zh-CN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TempStr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是变量名字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可以使用等号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(=)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向变量赋值或修改值，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=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被称为赋值符号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TempStr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82F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#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变量</a:t>
            </a:r>
            <a:r>
              <a:rPr lang="zh-CN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TempStr</a:t>
            </a:r>
            <a:r>
              <a:rPr lang="zh-CN" alt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赋值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82F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命名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关联标识符的过程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命名规则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写字母、数字、下划线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和中文等字符及组合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empStr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Python_Great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这是门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Python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好课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注意事项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大小写敏感、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首字符不能是数字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、不与保留字相同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Python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python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是不同变量，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123Python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是不合法的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保留字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被编程语言内部定义并保留使用的标识符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语言有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35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个保留字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也叫关键字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elif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n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保留字是编程语言的基本单词，大小写敏感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是保留字，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是变量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保留字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03547" y="1410198"/>
          <a:ext cx="8136905" cy="33224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27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7381">
                  <a:extLst>
                    <a:ext uri="{9D8B030D-6E8A-4147-A177-3AD203B41FA5}">
                      <a16:colId xmlns:a16="http://schemas.microsoft.com/office/drawing/2014/main" val="1323307698"/>
                    </a:ext>
                  </a:extLst>
                </a:gridCol>
              </a:tblGrid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and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 err="1">
                          <a:latin typeface="Consolas" panose="020B0609020204030204" pitchFamily="49" charset="0"/>
                        </a:rPr>
                        <a:t>elif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import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raise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global</a:t>
                      </a:r>
                      <a:endParaRPr lang="zh-CN" altLang="en-US" sz="2400" b="1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as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else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in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return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nonlocal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assert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except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is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try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True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break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finally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lambda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while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False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for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not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with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None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19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continue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from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or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yield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async</a:t>
                      </a:r>
                      <a:endParaRPr lang="zh-CN" altLang="en-US" sz="2400" b="1" i="0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98"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def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if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dirty="0">
                          <a:latin typeface="Consolas" panose="020B0609020204030204" pitchFamily="49" charset="0"/>
                        </a:rPr>
                        <a:t>pass </a:t>
                      </a:r>
                      <a:endParaRPr lang="zh-CN" altLang="en-US" sz="2400" b="1" i="0" dirty="0"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del</a:t>
                      </a:r>
                      <a:endParaRPr lang="zh-CN" altLang="en-US" sz="2400" b="1" i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91430" marR="91430" marT="45731" marB="45731"/>
                </a:tc>
                <a:tc>
                  <a:txBody>
                    <a:bodyPr/>
                    <a:lstStyle/>
                    <a:p>
                      <a:pPr marL="0" marR="0" lvl="0" indent="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await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91430" marR="91430" marT="45731" marB="457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7380312" y="946726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(26/35)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41151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(eval(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1.8*eval(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变量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命名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5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数据类型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1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温度转换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温度刻画的两种不同体系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95536" y="1995686"/>
            <a:ext cx="85679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摄氏度：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中国等世界大多数国家使用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标准大气压下水的结冰点为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度，沸点为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度，将温度进行等分刻画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华氏度：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美国、英国等国家使用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标准大气压下水的结冰点为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度，沸点为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212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度，将温度进行等分刻画</a:t>
            </a:r>
          </a:p>
        </p:txBody>
      </p:sp>
    </p:spTree>
    <p:extLst>
      <p:ext uri="{BB962C8B-B14F-4D97-AF65-F5344CB8AC3E}">
        <p14:creationId xmlns:p14="http://schemas.microsoft.com/office/powerpoint/2010/main" val="38039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input(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-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)/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*eval(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+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数据类型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：字符串、整数、浮点数、列表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4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数据类型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10,011,101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该如何解释呢？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这是一个二进制数字 或者 十进制数字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作为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二进制数字，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,011,101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的值是十进制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157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这是一段文本 或者 用逗号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分隔的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个数字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作为一段文本，逗号是文本中的一部分，一共包含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个字符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数据类型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供计算机程序理解的数据形式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程序设计语言不允许存在语法歧义，需要定义数据的形式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需要给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10,011,101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关联一种计算机可以理解的形式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程序设计语言通过一定方式向计算机表达数据的形式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表示文本字符串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123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123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则表示数字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123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5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数据类型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10,011,101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835696" y="2139702"/>
            <a:ext cx="61206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整数类型：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</a:t>
            </a:r>
            <a:r>
              <a:rPr lang="en-US" altLang="zh-CN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10011101</a:t>
            </a:r>
          </a:p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字符串类型：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</a:t>
            </a:r>
            <a:r>
              <a:rPr lang="zh-CN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10,011,101</a:t>
            </a:r>
            <a:r>
              <a:rPr lang="zh-CN" altLang="zh-CN" sz="24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1DB41D"/>
              </a:solidFill>
              <a:latin typeface="Consolas" panose="020B0609020204030204" pitchFamily="49" charset="0"/>
            </a:endParaRPr>
          </a:p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列表类型：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	     </a:t>
            </a:r>
            <a:r>
              <a:rPr lang="en-US" altLang="zh-CN" sz="2400" b="1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[10, 011, 101]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44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个或多个字符组成的有序字符序列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9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字符串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个或多个字符组成的有序字符序列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字符串由一对单引号或一对双引号表示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请输入带有符号的温度值: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2000" b="1" dirty="0">
                <a:latin typeface="Consolas" panose="020B0609020204030204" pitchFamily="49" charset="0"/>
              </a:rPr>
              <a:t> 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'C'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字符串是字符的有序序列，可以对其中的字符进行索引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 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 是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请输入带有符号的温度值: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的第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个字符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3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字符串的序号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正向递增序号</a:t>
            </a: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和 反向递减序号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403649" y="3831884"/>
            <a:ext cx="540056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403648" y="3183814"/>
            <a:ext cx="6264696" cy="648072"/>
          </a:xfrm>
          <a:prstGeom prst="rect">
            <a:avLst/>
          </a:prstGeom>
          <a:noFill/>
          <a:ln w="317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03648" y="3215462"/>
            <a:ext cx="6264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32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800" dirty="0"/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1943712" y="3183814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/>
        </p:nvCxnSpPr>
        <p:spPr bwMode="auto">
          <a:xfrm>
            <a:off x="2483768" y="3183814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/>
        </p:nvCxnSpPr>
        <p:spPr bwMode="auto">
          <a:xfrm>
            <a:off x="3009424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>
            <a:off x="3542288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/>
        </p:nvCxnSpPr>
        <p:spPr bwMode="auto">
          <a:xfrm>
            <a:off x="4067944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>
            <a:off x="4600808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5119264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5644920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 bwMode="auto">
          <a:xfrm>
            <a:off x="6184984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/>
        </p:nvCxnSpPr>
        <p:spPr bwMode="auto">
          <a:xfrm>
            <a:off x="6710640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>
            <a:off x="7214696" y="3183813"/>
            <a:ext cx="0" cy="64807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950912" y="3831884"/>
            <a:ext cx="53284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483759" y="3831884"/>
            <a:ext cx="518465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009432" y="3831884"/>
            <a:ext cx="540056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527775" y="3831884"/>
            <a:ext cx="540056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075038" y="3831884"/>
            <a:ext cx="53284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07885" y="3831884"/>
            <a:ext cx="518465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126400" y="3831884"/>
            <a:ext cx="53292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637864" y="3831884"/>
            <a:ext cx="540056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185127" y="3831884"/>
            <a:ext cx="53284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9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665740" y="3831884"/>
            <a:ext cx="628164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10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7194532" y="3831884"/>
            <a:ext cx="574885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271561" y="2527265"/>
            <a:ext cx="780159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799309" y="2527265"/>
            <a:ext cx="81418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-11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327057" y="2527265"/>
            <a:ext cx="804784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-10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957196" y="2520065"/>
            <a:ext cx="585091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-9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475540" y="2520065"/>
            <a:ext cx="599498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022802" y="2520065"/>
            <a:ext cx="578005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-7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541250" y="2520065"/>
            <a:ext cx="594392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066964" y="2520065"/>
            <a:ext cx="585163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-5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585628" y="2520065"/>
            <a:ext cx="592291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-4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112968" y="2520065"/>
            <a:ext cx="585083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613505" y="2520065"/>
            <a:ext cx="628164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7142297" y="2520065"/>
            <a:ext cx="627120" cy="64807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noProof="0" dirty="0"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-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  <a:sym typeface="Gill Sans" charset="0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67" name="直接箭头连接符 66"/>
          <p:cNvCxnSpPr/>
          <p:nvPr/>
        </p:nvCxnSpPr>
        <p:spPr bwMode="auto">
          <a:xfrm>
            <a:off x="2690952" y="4515966"/>
            <a:ext cx="3776495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9" name="矩形 68"/>
          <p:cNvSpPr/>
          <p:nvPr/>
        </p:nvSpPr>
        <p:spPr>
          <a:xfrm>
            <a:off x="3820758" y="46023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正向递增序号</a:t>
            </a:r>
            <a:endParaRPr lang="zh-CN" altLang="en-US" dirty="0"/>
          </a:p>
        </p:txBody>
      </p:sp>
      <p:cxnSp>
        <p:nvCxnSpPr>
          <p:cNvPr id="71" name="直接箭头连接符 70"/>
          <p:cNvCxnSpPr/>
          <p:nvPr/>
        </p:nvCxnSpPr>
        <p:spPr bwMode="auto">
          <a:xfrm flipH="1">
            <a:off x="2602922" y="2528838"/>
            <a:ext cx="3752506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矩形 71"/>
          <p:cNvSpPr/>
          <p:nvPr/>
        </p:nvSpPr>
        <p:spPr>
          <a:xfrm>
            <a:off x="3760407" y="208708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反向递减序号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8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字符串的使用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[ ]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获取字符串中一个或多个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字符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352928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索引：返回字符串中单个字符     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[M]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[0]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   </a:t>
            </a:r>
            <a:r>
              <a:rPr lang="zh-CN" altLang="zh-CN" sz="2000" b="1" dirty="0">
                <a:latin typeface="Consolas" panose="020B0609020204030204" pitchFamily="49" charset="0"/>
              </a:rPr>
              <a:t>TempStr[-1]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切片：返回字符串中一段字符子串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&gt;[M: N]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带有符号的温度值: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[1:3]</a:t>
            </a:r>
            <a:r>
              <a:rPr lang="zh-CN" altLang="en-US" sz="2000" b="1" dirty="0">
                <a:solidFill>
                  <a:srgbClr val="DDDDD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   </a:t>
            </a:r>
            <a:r>
              <a:rPr lang="zh-CN" altLang="zh-CN" sz="2000" b="1" dirty="0">
                <a:latin typeface="Consolas" panose="020B0609020204030204" pitchFamily="49" charset="0"/>
              </a:rPr>
              <a:t>TempStr[</a:t>
            </a:r>
            <a:r>
              <a:rPr lang="en-US" altLang="zh-CN" sz="2000" b="1" dirty="0">
                <a:latin typeface="Consolas" panose="020B0609020204030204" pitchFamily="49" charset="0"/>
              </a:rPr>
              <a:t>0:</a:t>
            </a:r>
            <a:r>
              <a:rPr lang="zh-CN" altLang="zh-CN" sz="2000" b="1" dirty="0">
                <a:latin typeface="Consolas" panose="020B0609020204030204" pitchFamily="49" charset="0"/>
              </a:rPr>
              <a:t>-1]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)/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*eval(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TempStr[0:-1])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+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数字类型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整数和浮点数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数字类型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整数和浮点数都是数字类型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整数：数学中的整数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或者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-89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浮点数：数学中的实数，带有小数部分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2000" b="1" dirty="0">
                <a:latin typeface="Consolas" panose="020B0609020204030204" pitchFamily="49" charset="0"/>
              </a:rPr>
              <a:t> -1.8  </a:t>
            </a:r>
            <a:r>
              <a:rPr lang="zh-CN" altLang="en-US" sz="2000" b="1" dirty="0">
                <a:latin typeface="Consolas" panose="020B0609020204030204" pitchFamily="49" charset="0"/>
              </a:rPr>
              <a:t>或者  </a:t>
            </a:r>
            <a:r>
              <a:rPr lang="en-US" altLang="zh-CN" sz="2000" b="1" dirty="0">
                <a:latin typeface="Consolas" panose="020B0609020204030204" pitchFamily="49" charset="0"/>
              </a:rPr>
              <a:t>-1.0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需求分析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3476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两种温度体系的转换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915816" y="2355726"/>
            <a:ext cx="4320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摄氏度转换为华氏度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华氏度转换为摄氏度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列表类型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个或多个数据组成的有序序列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4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列表类型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个或多个数据组成的有序序列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列表使用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[ ]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表示，采用逗号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zh-CN" altLang="zh-CN" sz="2400" b="1" dirty="0">
                <a:latin typeface="Consolas" panose="020B0609020204030204" pitchFamily="49" charset="0"/>
              </a:rPr>
              <a:t>,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分隔各元素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</a:t>
            </a:r>
            <a:r>
              <a:rPr lang="zh-CN" altLang="zh-CN" sz="2000" b="1" dirty="0">
                <a:latin typeface="Consolas" panose="020B0609020204030204" pitchFamily="49" charset="0"/>
              </a:rPr>
              <a:t>[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'F'</a:t>
            </a:r>
            <a:r>
              <a:rPr lang="zh-CN" altLang="zh-CN" sz="2000" b="1" dirty="0">
                <a:latin typeface="Consolas" panose="020B0609020204030204" pitchFamily="49" charset="0"/>
              </a:rPr>
              <a:t>,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'f'</a:t>
            </a:r>
            <a:r>
              <a:rPr lang="zh-CN" altLang="zh-CN" sz="2000" b="1" dirty="0">
                <a:latin typeface="Consolas" panose="020B0609020204030204" pitchFamily="49" charset="0"/>
              </a:rPr>
              <a:t>]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表示两个元素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'F'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和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'f'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使用保留字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判断一个元素是否在列表中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	</a:t>
            </a:r>
            <a:r>
              <a:rPr lang="zh-CN" altLang="zh-CN" sz="2000" b="1" dirty="0">
                <a:latin typeface="Consolas" panose="020B0609020204030204" pitchFamily="49" charset="0"/>
              </a:rPr>
              <a:t>TempStr[-1]</a:t>
            </a:r>
            <a:r>
              <a:rPr lang="zh-CN" altLang="zh-CN" sz="20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in</a:t>
            </a:r>
            <a:r>
              <a:rPr lang="zh-CN" altLang="zh-CN" sz="2000" b="1" i="1" dirty="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2000" b="1" dirty="0">
                <a:latin typeface="Consolas" panose="020B0609020204030204" pitchFamily="49" charset="0"/>
              </a:rPr>
              <a:t>[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'C'</a:t>
            </a:r>
            <a:r>
              <a:rPr lang="zh-CN" altLang="zh-CN" sz="2000" b="1" dirty="0">
                <a:latin typeface="Consolas" panose="020B0609020204030204" pitchFamily="49" charset="0"/>
              </a:rPr>
              <a:t>,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'c'</a:t>
            </a:r>
            <a:r>
              <a:rPr lang="zh-CN" altLang="zh-CN" sz="2000" b="1" dirty="0">
                <a:latin typeface="Consolas" panose="020B0609020204030204" pitchFamily="49" charset="0"/>
              </a:rPr>
              <a:t>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判断前者是否与列表中某个元素相同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04000" y="410400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= input(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'f'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-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)/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,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'c'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1.8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*eval(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+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字符串  整数  浮点数  列表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语句与函数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赋值语句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：由赋值符号构成的一行代码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赋值语句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由赋值符号构成的一行代码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赋值语句用来给变量赋予新的数据值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</a:t>
            </a:r>
            <a:r>
              <a:rPr lang="zh-CN" altLang="zh-CN" sz="2000" b="1" dirty="0">
                <a:latin typeface="Consolas" panose="020B0609020204030204" pitchFamily="49" charset="0"/>
              </a:rPr>
              <a:t>C=(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DDDDDD"/>
                </a:solidFill>
                <a:latin typeface="Consolas" panose="020B0609020204030204" pitchFamily="49" charset="0"/>
              </a:rPr>
              <a:t>TempStr[0:-1]</a:t>
            </a:r>
            <a:r>
              <a:rPr lang="zh-CN" altLang="zh-CN" sz="2000" b="1" dirty="0">
                <a:latin typeface="Consolas" panose="020B0609020204030204" pitchFamily="49" charset="0"/>
              </a:rPr>
              <a:t>)-32)/1.8 </a:t>
            </a:r>
            <a:r>
              <a:rPr lang="en-US" altLang="zh-CN" sz="2000" b="1" dirty="0">
                <a:latin typeface="Consolas" panose="020B0609020204030204" pitchFamily="49" charset="0"/>
              </a:rPr>
              <a:t>#</a:t>
            </a:r>
            <a:r>
              <a:rPr lang="zh-CN" altLang="en-US" sz="2000" b="1" dirty="0">
                <a:latin typeface="Consolas" panose="020B0609020204030204" pitchFamily="49" charset="0"/>
              </a:rPr>
              <a:t>右侧运算结果赋给变量</a:t>
            </a:r>
            <a:r>
              <a:rPr lang="en-US" altLang="zh-CN" sz="2000" b="1" dirty="0">
                <a:latin typeface="Consolas" panose="020B0609020204030204" pitchFamily="49" charset="0"/>
              </a:rPr>
              <a:t>C</a:t>
            </a: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赋值语句右侧的数据类型同时作用于变量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000" b="1" dirty="0">
                <a:latin typeface="Consolas" panose="020B0609020204030204" pitchFamily="49" charset="0"/>
              </a:rPr>
              <a:t>TempStr=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input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DDDDDD"/>
                </a:solidFill>
                <a:latin typeface="Consolas" panose="020B0609020204030204" pitchFamily="49" charset="0"/>
              </a:rPr>
              <a:t>""</a:t>
            </a:r>
            <a:r>
              <a:rPr lang="zh-CN" altLang="zh-CN" sz="2000" b="1" dirty="0">
                <a:latin typeface="Consolas" panose="020B0609020204030204" pitchFamily="49" charset="0"/>
              </a:rPr>
              <a:t>)</a:t>
            </a:r>
            <a:r>
              <a:rPr lang="zh-CN" altLang="zh-CN" sz="20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#input()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返回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一个</a:t>
            </a:r>
            <a:r>
              <a:rPr lang="zh-CN" altLang="en-US" sz="2000" b="1" dirty="0">
                <a:latin typeface="Consolas" panose="020B0609020204030204" pitchFamily="49" charset="0"/>
              </a:rPr>
              <a:t>字符串，</a:t>
            </a:r>
            <a:r>
              <a:rPr lang="en-US" altLang="zh-CN" sz="2000" b="1" dirty="0" err="1">
                <a:latin typeface="Consolas" panose="020B0609020204030204" pitchFamily="49" charset="0"/>
              </a:rPr>
              <a:t>TempStr</a:t>
            </a:r>
            <a:r>
              <a:rPr lang="zh-CN" altLang="en-US" sz="2000" b="1" dirty="0">
                <a:latin typeface="Consolas" panose="020B0609020204030204" pitchFamily="49" charset="0"/>
              </a:rPr>
              <a:t>也是字符串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7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分支语句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：由判断条件决定程序运行方向的语句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0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分支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语句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由判断条件决定程序运行方向的语句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使用保留字</a:t>
            </a:r>
            <a:r>
              <a:rPr lang="en-US" altLang="zh-CN" sz="24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400" b="1" i="1" dirty="0" err="1">
                <a:solidFill>
                  <a:srgbClr val="FF7700"/>
                </a:solidFill>
                <a:latin typeface="Consolas" panose="020B0609020204030204" pitchFamily="49" charset="0"/>
              </a:rPr>
              <a:t>elif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4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else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构成条件判断的分支结构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</a:t>
            </a:r>
            <a:r>
              <a:rPr lang="zh-CN" altLang="zh-CN" sz="20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if</a:t>
            </a:r>
            <a:r>
              <a:rPr lang="zh-CN" altLang="zh-CN" sz="2000" b="1" i="1" dirty="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2000" b="1" dirty="0">
                <a:solidFill>
                  <a:srgbClr val="DDDDDD"/>
                </a:solidFill>
                <a:latin typeface="Consolas" panose="020B0609020204030204" pitchFamily="49" charset="0"/>
              </a:rPr>
              <a:t>TempStr[-1] </a:t>
            </a:r>
            <a:r>
              <a:rPr lang="zh-CN" altLang="zh-CN" sz="2000" b="1" i="1" dirty="0">
                <a:solidFill>
                  <a:srgbClr val="DDDDDD"/>
                </a:solidFill>
                <a:latin typeface="Consolas" panose="020B0609020204030204" pitchFamily="49" charset="0"/>
              </a:rPr>
              <a:t>in </a:t>
            </a:r>
            <a:r>
              <a:rPr lang="zh-CN" altLang="zh-CN" sz="2000" b="1" dirty="0">
                <a:solidFill>
                  <a:srgbClr val="DDDDDD"/>
                </a:solidFill>
                <a:latin typeface="Consolas" panose="020B0609020204030204" pitchFamily="49" charset="0"/>
              </a:rPr>
              <a:t>['F','f']</a:t>
            </a:r>
            <a:r>
              <a:rPr lang="zh-CN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#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如果条件为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则执行冒号后语句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每个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保留字所在行最后存在一个冒号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(:)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，语法的一部分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冒号及后续缩进用来表示后续语句与条件的所属关系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9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函数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根据输入参数产生不同输出的功能过程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函数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根据输入参数产生不同输出的功能过程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类似数学中的函数，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y = f(x)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输入格式错误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b="1" dirty="0">
                <a:latin typeface="Consolas" panose="020B0609020204030204" pitchFamily="49" charset="0"/>
              </a:rPr>
              <a:t>)</a:t>
            </a:r>
            <a:r>
              <a:rPr lang="en-US" altLang="zh-CN" sz="2000" b="1" dirty="0">
                <a:latin typeface="Consolas" panose="020B0609020204030204" pitchFamily="49" charset="0"/>
              </a:rPr>
              <a:t> #</a:t>
            </a:r>
            <a:r>
              <a:rPr lang="zh-CN" altLang="en-US" sz="2000" b="1" dirty="0">
                <a:latin typeface="Consolas" panose="020B0609020204030204" pitchFamily="49" charset="0"/>
              </a:rPr>
              <a:t>打印输出 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输入格式错误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函数采用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函数名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&gt;(&lt;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方式使用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zh-CN" altLang="zh-CN" sz="2000" b="1" dirty="0">
                <a:latin typeface="Consolas" panose="020B0609020204030204" pitchFamily="49" charset="0"/>
              </a:rPr>
              <a:t>(TempStr[0:-1])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b="1" dirty="0">
                <a:latin typeface="Consolas" panose="020B0609020204030204" pitchFamily="49" charset="0"/>
              </a:rPr>
              <a:t># </a:t>
            </a:r>
            <a:r>
              <a:rPr lang="zh-CN" altLang="zh-CN" sz="2000" b="1" dirty="0">
                <a:latin typeface="Consolas" panose="020B0609020204030204" pitchFamily="49" charset="0"/>
              </a:rPr>
              <a:t>TempStr[0:-1]</a:t>
            </a:r>
            <a:r>
              <a:rPr lang="zh-CN" altLang="en-US" sz="2000" b="1" dirty="0">
                <a:latin typeface="Consolas" panose="020B0609020204030204" pitchFamily="49" charset="0"/>
              </a:rPr>
              <a:t>是参数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问题分析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该问题中计算部分的理解和确定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228371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：直接将温度值进行转换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：将温度信息发布的声音或图像形式进行理解和转换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：监控温度信息发布渠道，实时获取并转换温度值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TempStr[0:-1]) - 32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TempStr[0:-1]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赋值语句  分支语句  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4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程序的输入输出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input()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：从控制台获得用户输入的函数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输入函数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input()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从控制台获得用户输入的函数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input()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函数的使用格式：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             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变量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&gt; =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en-US" altLang="zh-CN" sz="2000" b="1" dirty="0">
                <a:solidFill>
                  <a:srgbClr val="90009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提示信息字符串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&gt;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用户输入的信息以字符串类型保存在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&lt;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变量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TempStr =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input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b="1" dirty="0">
                <a:latin typeface="Consolas" panose="020B0609020204030204" pitchFamily="49" charset="0"/>
              </a:rPr>
              <a:t>)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保存</a:t>
            </a:r>
            <a:r>
              <a:rPr lang="zh-CN" altLang="en-US" sz="2000" b="1" noProof="0" dirty="0">
                <a:latin typeface="Consolas" panose="020B0609020204030204" pitchFamily="49" charset="0"/>
              </a:rPr>
              <a:t>用户输入的信息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(eval(TempStr[0:-1])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1.8*eval(TempStr[0:-1])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4155926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print()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：以字符形式向控制台输出结果的函数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输出函数 </a:t>
            </a:r>
            <a:r>
              <a:rPr lang="en-US" altLang="zh-CN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print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以字符形式向控制台输出结果的函数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print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函数的基本使用格式：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拟输出字符串或字符串变量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&gt;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字符串类型的一对引号仅在程序内部使用，输出无引号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 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输入格式错误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b="1" dirty="0">
                <a:latin typeface="Consolas" panose="020B0609020204030204" pitchFamily="49" charset="0"/>
              </a:rPr>
              <a:t>)</a:t>
            </a:r>
            <a:r>
              <a:rPr lang="en-US" altLang="zh-CN" sz="2000" b="1" dirty="0">
                <a:latin typeface="Arial" panose="020B0604020202020204" pitchFamily="34" charset="0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向控制台输出</a:t>
            </a:r>
            <a:r>
              <a:rPr lang="en-US" altLang="zh-CN" sz="2000" b="1" noProof="0" dirty="0">
                <a:latin typeface="Consolas" panose="020B0609020204030204" pitchFamily="49" charset="0"/>
              </a:rPr>
              <a:t> 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输入格式错误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输出函数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print()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以字符形式向控制台输出结果的函数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2067694"/>
            <a:ext cx="856793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print()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函数的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格式化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sym typeface="Gill Sans" charset="0"/>
              </a:rPr>
              <a:t>       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转换后的温度是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{:.2f}C"</a:t>
            </a:r>
            <a:r>
              <a:rPr lang="zh-CN" altLang="zh-CN" sz="2000" b="1" dirty="0">
                <a:latin typeface="Consolas" panose="020B0609020204030204" pitchFamily="49" charset="0"/>
              </a:rPr>
              <a:t>.format(</a:t>
            </a:r>
            <a:r>
              <a:rPr lang="zh-CN" altLang="zh-C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2000" b="1" dirty="0">
                <a:latin typeface="Consolas" panose="020B0609020204030204" pitchFamily="49" charset="0"/>
              </a:rPr>
              <a:t>))</a:t>
            </a:r>
            <a:br>
              <a:rPr lang="zh-CN" altLang="zh-CN" sz="2000" b="1" dirty="0">
                <a:latin typeface="Consolas" panose="020B0609020204030204" pitchFamily="49" charset="0"/>
              </a:rPr>
            </a:b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499992" y="3363838"/>
            <a:ext cx="72008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矩形 6"/>
          <p:cNvSpPr/>
          <p:nvPr/>
        </p:nvSpPr>
        <p:spPr>
          <a:xfrm>
            <a:off x="3779912" y="3961748"/>
            <a:ext cx="3794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{ 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表示槽，后续变量填充到槽中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6740624" y="3361326"/>
            <a:ext cx="0" cy="40903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/>
        </p:nvCxnSpPr>
        <p:spPr bwMode="auto">
          <a:xfrm flipH="1" flipV="1">
            <a:off x="4855841" y="3755278"/>
            <a:ext cx="1884783" cy="15086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4860032" y="3363838"/>
            <a:ext cx="0" cy="39646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矩形 22"/>
          <p:cNvSpPr/>
          <p:nvPr/>
        </p:nvSpPr>
        <p:spPr>
          <a:xfrm>
            <a:off x="1415722" y="4515966"/>
            <a:ext cx="6330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:.2f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表示将变量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填充到这个位置时取小数点后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1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输出函数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print()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以字符形式向控制台输出结果的函数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475656" y="2187757"/>
            <a:ext cx="6696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475656" y="3004703"/>
            <a:ext cx="5832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如果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</a:t>
            </a:r>
            <a:r>
              <a:rPr lang="zh-CN" altLang="en-US" sz="2000" b="1" dirty="0">
                <a:latin typeface="Consolas" panose="020B0609020204030204" pitchFamily="49" charset="0"/>
              </a:rPr>
              <a:t>的值是 </a:t>
            </a:r>
            <a:r>
              <a:rPr lang="en-US" altLang="zh-CN" sz="2000" b="1" dirty="0">
                <a:latin typeface="Consolas" panose="020B0609020204030204" pitchFamily="49" charset="0"/>
              </a:rPr>
              <a:t>123.456789</a:t>
            </a:r>
            <a:r>
              <a:rPr lang="zh-CN" altLang="en-US" sz="2000" b="1" dirty="0">
                <a:latin typeface="Consolas" panose="020B0609020204030204" pitchFamily="49" charset="0"/>
              </a:rPr>
              <a:t>，则输出结果为：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511660" y="3820098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80000"/>
              </a:lnSpc>
              <a:defRPr/>
            </a:pPr>
            <a:r>
              <a:rPr lang="zh-CN" altLang="zh-CN" sz="2000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转换后的温度是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123.45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81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input("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print("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683568" y="4155926"/>
            <a:ext cx="8136904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zh-CN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eval()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：去掉参数最外侧引号，变成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可执行的语句，并执行语句的函数</a:t>
            </a:r>
          </a:p>
        </p:txBody>
      </p:sp>
    </p:spTree>
    <p:extLst>
      <p:ext uri="{BB962C8B-B14F-4D97-AF65-F5344CB8AC3E}">
        <p14:creationId xmlns:p14="http://schemas.microsoft.com/office/powerpoint/2010/main" val="20885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67544" y="1740132"/>
            <a:ext cx="856793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eval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()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函数的基本使用格式：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90009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</a:t>
            </a:r>
            <a:r>
              <a:rPr lang="en-US" altLang="zh-CN" sz="2000" b="1" dirty="0" err="1">
                <a:solidFill>
                  <a:srgbClr val="90009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&lt;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字符串或字符串变量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&gt;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5" name="Rectangle 12"/>
          <p:cNvSpPr>
            <a:spLocks/>
          </p:cNvSpPr>
          <p:nvPr/>
        </p:nvSpPr>
        <p:spPr bwMode="auto">
          <a:xfrm>
            <a:off x="21549" y="16342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评估函数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eval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21549" y="827905"/>
            <a:ext cx="91440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去掉参数最外侧引号，变成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可执行的语句，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并执行语句的函数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4155926"/>
            <a:ext cx="3857926" cy="864096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'print(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Hello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)'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Hello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15616" y="2909023"/>
            <a:ext cx="2808312" cy="1353239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zh-CN" altLang="zh-CN" sz="2000" b="1" dirty="0"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1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2000" b="1" dirty="0">
                <a:latin typeface="Consolas" panose="020B0609020204030204" pitchFamily="49" charset="0"/>
              </a:rPr>
              <a:t>)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20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10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1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1+2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630E5-E72C-5CB6-12FE-8354F068B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530" y="3051260"/>
            <a:ext cx="3857926" cy="864096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print(eval(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'"1+2“’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1+2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51292B-EB9E-E305-E3AA-A807D46A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530" y="4011910"/>
            <a:ext cx="3857926" cy="864096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780D17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print(eval(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"'1+2'"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10FF"/>
                </a:solidFill>
                <a:latin typeface="Consolas" panose="020B0609020204030204" pitchFamily="49" charset="0"/>
              </a:rPr>
              <a:t>1+2</a:t>
            </a:r>
          </a:p>
        </p:txBody>
      </p:sp>
    </p:spTree>
    <p:extLst>
      <p:ext uri="{BB962C8B-B14F-4D97-AF65-F5344CB8AC3E}">
        <p14:creationId xmlns:p14="http://schemas.microsoft.com/office/powerpoint/2010/main" val="6240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问题分析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3476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分析问题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2211710"/>
            <a:ext cx="83529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采用 理解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：直接将温度值进行转换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温度数值需要标明温度体系，即摄氏度或华氏度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转换后也需要给出温度体系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评估函数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 </a:t>
            </a:r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eval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()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去掉参数最外侧引号并执行余下语句的函数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9851" y="2425614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900090"/>
                </a:solidFill>
                <a:latin typeface="Consolas" panose="020B0609020204030204" pitchFamily="49" charset="0"/>
              </a:rPr>
              <a:t>eval</a:t>
            </a:r>
            <a:r>
              <a:rPr lang="zh-CN" altLang="zh-CN" sz="2000" b="1" dirty="0">
                <a:latin typeface="Consolas" panose="020B0609020204030204" pitchFamily="49" charset="0"/>
              </a:rPr>
              <a:t>(TempStr[0:-1])</a:t>
            </a:r>
            <a:r>
              <a:rPr lang="zh-CN" altLang="zh-CN" sz="2000" b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051720" y="3075806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如果</a:t>
            </a:r>
            <a:r>
              <a:rPr lang="zh-CN" altLang="zh-CN" sz="2000" b="1" dirty="0">
                <a:latin typeface="Consolas" panose="020B0609020204030204" pitchFamily="49" charset="0"/>
              </a:rPr>
              <a:t>TempStr[0:-1]</a:t>
            </a:r>
            <a:r>
              <a:rPr lang="zh-CN" altLang="en-US" sz="2000" b="1" dirty="0">
                <a:latin typeface="Consolas" panose="020B0609020204030204" pitchFamily="49" charset="0"/>
              </a:rPr>
              <a:t>值是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12.3</a:t>
            </a:r>
            <a:r>
              <a:rPr lang="zh-CN" altLang="zh-CN" sz="2000" b="1" dirty="0">
                <a:solidFill>
                  <a:srgbClr val="1DB41D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1" dirty="0">
                <a:latin typeface="Consolas" panose="020B0609020204030204" pitchFamily="49" charset="0"/>
              </a:rPr>
              <a:t>，输出是</a:t>
            </a:r>
            <a:r>
              <a:rPr lang="en-US" altLang="zh-CN" sz="2000" b="1" dirty="0">
                <a:latin typeface="Consolas" panose="020B0609020204030204" pitchFamily="49" charset="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4211958" y="3795886"/>
            <a:ext cx="106173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12.3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3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44395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</a:t>
            </a: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nput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   print()   </a:t>
            </a:r>
            <a:r>
              <a:rPr lang="en-US" altLang="zh-CN" sz="2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eval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#TempConvert.py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5715E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 =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input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请输入带有符号的温度值: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['F', 'f']: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C = 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- 32)/1.8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{:.2f}C"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.format(C))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elif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TempStr[-1] </a:t>
            </a: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['C', 'c']: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F = 1.8*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eval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(TempStr[0:-1])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+ 32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转换后的温度是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{:.2f}F"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.format(F))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else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: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输入格式错误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71600" y="555526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#e1.2TempConvert.py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请输入带有符号的温度值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N'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F'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转换后的温度是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C'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转换后的温度是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输入格式错误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请输入带有符号的温度值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3608" y="987574"/>
            <a:ext cx="6480720" cy="3744416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#e1.3TempConvert.py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tempConvert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F'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转换后的温度是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C"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C'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altLang="zh-CN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转换后的温度是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zh-CN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输入格式错误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请输入带有符号的温度值</a:t>
            </a:r>
            <a:r>
              <a:rPr lang="en-US" altLang="zh-CN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tempConvert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TempStr</a:t>
            </a:r>
            <a:r>
              <a:rPr lang="en-US" altLang="zh-CN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b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05231" y="1372076"/>
            <a:ext cx="814447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缩进、注释、命名、变量、保留字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数据类型、字符串、 整数、浮点数、列表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赋值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语句、分支语句、函数</a:t>
            </a:r>
            <a:endParaRPr lang="en-US" altLang="zh-CN" sz="24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input()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print()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eval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print()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格式化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140999" y="4225756"/>
            <a:ext cx="808374" cy="730939"/>
          </a:xfrm>
          <a:prstGeom prst="rect">
            <a:avLst/>
          </a:prstGeom>
          <a:noFill/>
        </p:spPr>
      </p:pic>
      <p:sp>
        <p:nvSpPr>
          <p:cNvPr id="24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程序语法元素分析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2.2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实例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2: Python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蟒蛇绘制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蟒蛇绘制</a:t>
            </a: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问题分析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蟒蛇绘制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用程序绘制一条蟒蛇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97044" y="2139702"/>
            <a:ext cx="8567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貌似很有趣，可以来试试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>
              <a:lnSpc>
                <a:spcPct val="25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先学会蟒蛇绘制，再绘朵玫瑰花送给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2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蟒蛇绘制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设计蟒蛇的基本形状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7734"/>
            <a:ext cx="4752528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4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蟒蛇绘制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用程序绘制一条蟒蛇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95536" y="1995686"/>
            <a:ext cx="85679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20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问题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计算机绘图是什么原理？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一段程序为何能够产生窗体？为何能在窗体上绘制图形？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20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问题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2: 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蟒蛇绘制从哪里开始呢？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如何绘制一条线？如何绘制一个弧形？如何绘制一个蟒蛇？</a:t>
            </a:r>
          </a:p>
        </p:txBody>
      </p:sp>
    </p:spTree>
    <p:extLst>
      <p:ext uri="{BB962C8B-B14F-4D97-AF65-F5344CB8AC3E}">
        <p14:creationId xmlns:p14="http://schemas.microsoft.com/office/powerpoint/2010/main" val="33285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问题分析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28347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划分边界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51520" y="2211710"/>
            <a:ext cx="7704856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输入：带华氏或摄氏标志的温度值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处理：根据温度标志选择适当的温度转换算法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输出：带摄氏或华氏标志的温度值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187624" y="2588955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实例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温度转换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蟒蛇绘制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9012" y="1316414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用程序绘制一条蟒蛇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508104" y="2566386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蟒蛇绘制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4265966" y="3004454"/>
            <a:ext cx="684076" cy="232574"/>
          </a:xfrm>
          <a:prstGeom prst="rightArrow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3795620" y="3469391"/>
            <a:ext cx="1656184" cy="61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D98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能否借鉴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1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蟒蛇绘制</a:t>
            </a: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实例编写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110951"/>
            <a:ext cx="5904656" cy="4936614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</a:t>
            </a:r>
            <a:r>
              <a:rPr lang="en-US" altLang="zh-CN" sz="1600" b="1" dirty="0">
                <a:solidFill>
                  <a:srgbClr val="E00000"/>
                </a:solidFill>
                <a:latin typeface="Consolas" panose="020B0609020204030204" pitchFamily="49" charset="0"/>
              </a:rPr>
              <a:t>PythonDraw.py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turtle.setup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(650, 350, 200, 200)//</a:t>
            </a: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设置起点坐标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turtle.penup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//</a:t>
            </a: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抬起笔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(-250)//</a:t>
            </a: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控制笔前进指定距离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turtle.pendown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//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放下笔</a:t>
            </a:r>
            <a:endParaRPr lang="en-US" altLang="zh-CN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turtle.pensize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(25)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turtle.pencolor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1DB41D"/>
                </a:solidFill>
                <a:latin typeface="Consolas" panose="020B0609020204030204" pitchFamily="49" charset="0"/>
              </a:rPr>
              <a:t>“purple”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)//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设置画笔画出的线的颜色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turtle.seth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(-40)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(4):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(40, 80)//</a:t>
            </a: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画指定角度对应的圆弧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(-40, 80)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(40, 80/2)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(16, 180)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 * 2/3)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turtle.done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28184" y="1301985"/>
            <a:ext cx="29840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使用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IDLE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的文件方式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编写代码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并保存为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PythonDraw.py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2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运行效果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2834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IDLE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打开文件，按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F5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运行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83430"/>
            <a:ext cx="4608512" cy="27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76056" y="110951"/>
            <a:ext cx="2984073" cy="61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程序关键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110951"/>
            <a:ext cx="4032448" cy="4936614"/>
          </a:xfrm>
          <a:prstGeom prst="rect">
            <a:avLst/>
          </a:prstGeom>
          <a:solidFill>
            <a:srgbClr val="FEFEFA"/>
          </a:solidFill>
          <a:ln w="6350" cmpd="thickThin">
            <a:solidFill>
              <a:schemeClr val="bg2">
                <a:lumMod val="20000"/>
                <a:lumOff val="80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PythonDraw.py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(650, 350, 200, 200)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turtle.penup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(-250)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turtle.pendown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turtle.pensize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(25)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turtle.pencolor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"purple"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turtle.seth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for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range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(4):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  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(-40, 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(40, 80/2)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turtle.circle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(16, 180)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turtle.fd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(40 * 2/3)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turtle.done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71600" y="339502"/>
            <a:ext cx="4608512" cy="360040"/>
          </a:xfrm>
          <a:prstGeom prst="rect">
            <a:avLst/>
          </a:pr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0112" y="1419622"/>
            <a:ext cx="29840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i="1" dirty="0">
                <a:solidFill>
                  <a:srgbClr val="FF77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charset="0"/>
              </a:rPr>
              <a:t>import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保留字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引入了一个绘图库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名字叫：</a:t>
            </a:r>
            <a:r>
              <a:rPr lang="en-US" altLang="zh-CN" sz="2000" b="1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没错，就是 </a:t>
            </a:r>
            <a:r>
              <a:rPr lang="zh-CN" altLang="en-US" sz="2000" b="1" dirty="0">
                <a:solidFill>
                  <a:srgbClr val="1DB4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</a:t>
            </a:r>
            <a:endParaRPr lang="zh-CN" altLang="en-US" dirty="0">
              <a:solidFill>
                <a:srgbClr val="1DB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  <p:sp>
        <p:nvSpPr>
          <p:cNvPr id="10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zh-CN" sz="400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Python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蟒蛇绘制</a:t>
            </a:r>
            <a:r>
              <a:rPr lang="zh-CN" altLang="zh-CN" sz="4000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举一反三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616" y="51470"/>
            <a:ext cx="3874040" cy="4936614"/>
          </a:xfrm>
          <a:prstGeom prst="rect">
            <a:avLst/>
          </a:prstGeom>
          <a:solidFill>
            <a:srgbClr val="FEFEFA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l" eaLnBrk="0" hangingPunct="0">
              <a:lnSpc>
                <a:spcPct val="120000"/>
              </a:lnSpc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E000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#</a:t>
            </a:r>
            <a:r>
              <a:rPr lang="en-US" altLang="zh-CN" sz="1600" b="1" dirty="0">
                <a:solidFill>
                  <a:srgbClr val="E00000"/>
                </a:solidFill>
                <a:latin typeface="Consolas" panose="020B0609020204030204" pitchFamily="49" charset="0"/>
              </a:rPr>
              <a:t>PythonDraw.py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i</a:t>
            </a:r>
            <a:r>
              <a:rPr kumimoji="0" lang="en-US" altLang="zh-CN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mport</a:t>
            </a:r>
            <a:r>
              <a:rPr kumimoji="0" lang="zh-CN" altLang="zh-CN" sz="1600" b="1" i="1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turtle</a:t>
            </a:r>
            <a:b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Consolas" panose="020B0609020204030204" pitchFamily="49" charset="0"/>
                <a:sym typeface="Gill Sans" charset="0"/>
              </a:rPr>
            </a:b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turtle.setup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(650, 350, 200, 200)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turtle.penup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(-250)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turtle.pendown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turtle.pensize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(25)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turtle.pencolor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1DB41D"/>
                </a:solidFill>
                <a:latin typeface="Consolas" panose="020B0609020204030204" pitchFamily="49" charset="0"/>
              </a:rPr>
              <a:t>"purple"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turtle.seth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(-40)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FF770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(4):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(40, 80)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(-40, 80)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(40, 80/2)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turtle.circle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(16, 180)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turtle.fd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(40 * 2/3)</a:t>
            </a:r>
          </a:p>
          <a:p>
            <a:pPr lvl="0" algn="l" eaLnBrk="0" hangingPunct="0">
              <a:lnSpc>
                <a:spcPct val="120000"/>
              </a:lnSpc>
              <a:defRPr/>
            </a:pPr>
            <a:r>
              <a:rPr lang="en-US" altLang="zh-CN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turtle.done</a:t>
            </a:r>
            <a:r>
              <a:rPr lang="en-US" altLang="zh-CN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443958"/>
            <a:ext cx="1538090" cy="5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46536" y="125879"/>
            <a:ext cx="1187624" cy="2810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51670"/>
            <a:ext cx="4274394" cy="14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语法元素理解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0" y="2211710"/>
            <a:ext cx="8532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蟒蛇绘制共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行代码，但很多行类似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清楚理解这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17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行代码能够掌握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基本绘图方法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参考框架结构、逐行分析、逐词理解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3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程序参数的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改变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0" y="221171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蟒蛇的颜色：黑色、白色、七彩色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蟒蛇的长度：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节、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节、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蟒蛇的方向：向左走、斜着走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6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举一反三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0303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计算问题的扩展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79512" y="2211710"/>
            <a:ext cx="8496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蟒蛇绘制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问题是各类图像绘制问题的代表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圆形绘制、五角星绘制、国旗绘制、机器猫绘制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掌握绘制一条线的方法，就可以绘制整个世界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问题分析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输入输出格式设计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1187624" y="2427734"/>
            <a:ext cx="6768752" cy="178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标识放在温度最后，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表示华氏度，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表示摄氏度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82F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表示华氏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82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28C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表示摄氏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28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573085BD-72F8-4D20-AFAD-F9F09B03F589}"/>
              </a:ext>
            </a:extLst>
          </p:cNvPr>
          <p:cNvSpPr/>
          <p:nvPr/>
        </p:nvSpPr>
        <p:spPr>
          <a:xfrm>
            <a:off x="-179914" y="409469"/>
            <a:ext cx="9144000" cy="66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小惊喜：这些图像都是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海龟的作品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1E542F-7884-4807-9C8E-EC83D06A91E5}"/>
              </a:ext>
            </a:extLst>
          </p:cNvPr>
          <p:cNvSpPr/>
          <p:nvPr/>
        </p:nvSpPr>
        <p:spPr>
          <a:xfrm>
            <a:off x="3059832" y="4358105"/>
            <a:ext cx="588099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更多作品请参考：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https://python123.io/index/turtle_drawing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DB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8D8C9-5569-4F3D-8F6B-CE5FC745B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2" y="1548316"/>
            <a:ext cx="2469817" cy="2517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A3FF49-C711-4A0C-8F39-AB88859C62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023" y="2139702"/>
            <a:ext cx="2182641" cy="19229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98F99F3-D044-0CEF-3333-447E18FC5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555" y="1401995"/>
            <a:ext cx="2767221" cy="251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2" y="3795886"/>
            <a:ext cx="1356388" cy="13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7"/>
          <p:cNvSpPr/>
          <p:nvPr/>
        </p:nvSpPr>
        <p:spPr bwMode="auto">
          <a:xfrm>
            <a:off x="932129" y="3103426"/>
            <a:ext cx="7287427" cy="14400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2.3 turtle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库的使用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61230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Bebas Neue" charset="0"/>
              </a:rPr>
              <a:t>Python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C86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语言程序设计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1C86E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6" y="3579862"/>
            <a:ext cx="1538090" cy="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B7870-020F-49F8-A23C-D96BB0A90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2" t="21959" r="12352" b="21958"/>
          <a:stretch/>
        </p:blipFill>
        <p:spPr>
          <a:xfrm>
            <a:off x="932129" y="3632172"/>
            <a:ext cx="1839671" cy="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395536" y="396660"/>
            <a:ext cx="5544616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1: turtle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库的使用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2651802" y="1332302"/>
            <a:ext cx="45442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 </a:t>
            </a:r>
            <a:r>
              <a:rPr lang="en-US" altLang="zh-CN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库基本介绍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绘图窗体布局</a:t>
            </a:r>
            <a:endParaRPr lang="en-US" altLang="zh-CN" sz="2000" b="1" noProof="0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空间坐标体系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18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角度坐标体系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       </a:t>
            </a:r>
            <a:r>
              <a:rPr lang="en-US" altLang="zh-CN" sz="20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RGB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色彩体系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0" y="4328673"/>
            <a:ext cx="1600491" cy="800246"/>
          </a:xfrm>
          <a:prstGeom prst="rect">
            <a:avLst/>
          </a:prstGeom>
        </p:spPr>
      </p:pic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067298" y="2067694"/>
            <a:ext cx="1196684" cy="1275336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C1985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直接连接符 92"/>
          <p:cNvCxnSpPr>
            <a:cxnSpLocks noChangeAspect="1"/>
          </p:cNvCxnSpPr>
          <p:nvPr/>
        </p:nvCxnSpPr>
        <p:spPr>
          <a:xfrm rot="60000" flipV="1">
            <a:off x="179512" y="4111170"/>
            <a:ext cx="8641188" cy="96011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组合 93"/>
          <p:cNvGrpSpPr>
            <a:grpSpLocks noChangeAspect="1"/>
          </p:cNvGrpSpPr>
          <p:nvPr/>
        </p:nvGrpSpPr>
        <p:grpSpPr>
          <a:xfrm rot="177950">
            <a:off x="8478506" y="3521313"/>
            <a:ext cx="538686" cy="712625"/>
            <a:chOff x="8184848" y="1528278"/>
            <a:chExt cx="915709" cy="1404112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8184848" y="1560745"/>
              <a:ext cx="92049" cy="137164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8202190" y="1528278"/>
              <a:ext cx="898367" cy="536213"/>
              <a:chOff x="8204763" y="1483692"/>
              <a:chExt cx="1164045" cy="817288"/>
            </a:xfrm>
          </p:grpSpPr>
          <p:sp>
            <p:nvSpPr>
              <p:cNvPr id="97" name="矩形 96"/>
              <p:cNvSpPr/>
              <p:nvPr/>
            </p:nvSpPr>
            <p:spPr>
              <a:xfrm rot="21347158">
                <a:off x="8205453" y="1508413"/>
                <a:ext cx="1156902" cy="79256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21317301">
                <a:off x="8204763" y="155841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21317301">
                <a:off x="8598077" y="1515594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21317301">
                <a:off x="8965920" y="148369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21317301">
                <a:off x="8414168" y="1715662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1317301">
                <a:off x="8797829" y="168487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21317301">
                <a:off x="8246506" y="1934707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21317301">
                <a:off x="8618241" y="190461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 rot="21317301">
                <a:off x="9001629" y="1880783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 rot="21317301">
                <a:off x="9167267" y="1664990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21317301">
                <a:off x="8447028" y="2118481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21317301">
                <a:off x="8825267" y="2071680"/>
                <a:ext cx="180740" cy="1739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21317301">
                <a:off x="9188068" y="2064165"/>
                <a:ext cx="180740" cy="17390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 charset="0"/>
                </a:endParaRPr>
              </a:p>
            </p:txBody>
          </p:sp>
        </p:grp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528">
            <a:off x="811245" y="4154595"/>
            <a:ext cx="808374" cy="730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8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库基本介绍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lang="zh-CN" altLang="en-US" sz="400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库概述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turtle(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库是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turtle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绘图体系的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实现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228371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t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urtle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绘图体系：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1969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年诞生，主要用于程序设计入门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语言的</a:t>
            </a:r>
            <a:r>
              <a:rPr lang="zh-CN" altLang="en-US" sz="2400" b="1" dirty="0">
                <a:solidFill>
                  <a:srgbClr val="D98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标准库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之一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入门级的图形绘制函数库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65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标准库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计算生态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 =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标准库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+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第三方库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228371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标准库：随解释器直接安装到操作系统中的功能模块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第三方库：需要经过安装才能使用的功能模块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库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Library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、包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Package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、模块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Module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，统称</a:t>
            </a:r>
            <a:r>
              <a:rPr lang="zh-CN" altLang="en-US" sz="2400" b="1" dirty="0">
                <a:solidFill>
                  <a:srgbClr val="D98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模块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lvl="0">
              <a:lnSpc>
                <a:spcPct val="70000"/>
              </a:lnSpc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的原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wan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）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理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fa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）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BA0611-5044-4ECB-9428-A456DF852D76}"/>
              </a:ext>
            </a:extLst>
          </p:cNvPr>
          <p:cNvSpPr/>
          <p:nvPr/>
        </p:nvSpPr>
        <p:spPr>
          <a:xfrm>
            <a:off x="0" y="14196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turtle(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海龟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是一种真实的存在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1215CD-CC6E-4487-9C83-0F756AA52EAF}"/>
              </a:ext>
            </a:extLst>
          </p:cNvPr>
          <p:cNvSpPr/>
          <p:nvPr/>
        </p:nvSpPr>
        <p:spPr>
          <a:xfrm>
            <a:off x="539552" y="228371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有一只海龟，其实在窗体正中心，在画布上游走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走过的轨迹形成了绘制的图形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Gill Sans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海龟由程序控制，可以变换颜色、改变宽度等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0" y="483518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turtle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的魅力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914CE-E516-C168-56B1-27BF9DCD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5" y="2100183"/>
            <a:ext cx="2479447" cy="2899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103568-F1F3-EEB2-D55C-569F9778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25" y="1879688"/>
            <a:ext cx="3118349" cy="3027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9273A1-B3BF-AFAB-E9F0-708E319E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5" y="305616"/>
            <a:ext cx="2298818" cy="11557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8E0C88-2BE5-6E48-26EB-513BE16BD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632" y="1786819"/>
            <a:ext cx="3124361" cy="32132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522279-2AD0-B02B-71BC-9E8D49F62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805" y="143416"/>
            <a:ext cx="1656184" cy="18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7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>
            <a:spLocks/>
          </p:cNvSpPr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turtle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</a:rPr>
              <a:t>绘图窗体布局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Gill Sans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72298D-3543-4745-B395-C4ACA3DB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853616" y="4743741"/>
            <a:ext cx="1187624" cy="2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79155a5afd86163fd78435cb23c80c36c92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Title &amp; Subtitle">
  <a:themeElements>
    <a:clrScheme name="Embassy_Orange (Light)">
      <a:dk1>
        <a:srgbClr val="000000"/>
      </a:dk1>
      <a:lt1>
        <a:srgbClr val="FFFFFF"/>
      </a:lt1>
      <a:dk2>
        <a:srgbClr val="323232"/>
      </a:dk2>
      <a:lt2>
        <a:srgbClr val="969696"/>
      </a:lt2>
      <a:accent1>
        <a:srgbClr val="FF6900"/>
      </a:accent1>
      <a:accent2>
        <a:srgbClr val="FF931A"/>
      </a:accent2>
      <a:accent3>
        <a:srgbClr val="FFB219"/>
      </a:accent3>
      <a:accent4>
        <a:srgbClr val="FFE019"/>
      </a:accent4>
      <a:accent5>
        <a:srgbClr val="4B4B4B"/>
      </a:accent5>
      <a:accent6>
        <a:srgbClr val="7F7F7F"/>
      </a:accent6>
      <a:hlink>
        <a:srgbClr val="B2B2B2"/>
      </a:hlink>
      <a:folHlink>
        <a:srgbClr val="F0F0F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C86EE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5600" b="0" i="0" u="none" strike="noStrike" kern="1200" cap="none" spc="0" normalizeH="0" baseline="0" noProof="0">
            <a:ln>
              <a:noFill/>
            </a:ln>
            <a:solidFill>
              <a:srgbClr val="000000"/>
            </a:solidFill>
            <a:effectLst/>
            <a:uLnTx/>
            <a:uFillTx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52591</TotalTime>
  <Pages>0</Pages>
  <Words>10640</Words>
  <Characters>0</Characters>
  <Application>Microsoft Office PowerPoint</Application>
  <PresentationFormat>全屏显示(16:9)</PresentationFormat>
  <Lines>0</Lines>
  <Paragraphs>1102</Paragraphs>
  <Slides>167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167</vt:i4>
      </vt:variant>
    </vt:vector>
  </HeadingPairs>
  <TitlesOfParts>
    <vt:vector size="177" baseType="lpstr">
      <vt:lpstr>Gill Sans</vt:lpstr>
      <vt:lpstr>宋体</vt:lpstr>
      <vt:lpstr>微软雅黑</vt:lpstr>
      <vt:lpstr>Arial</vt:lpstr>
      <vt:lpstr>Calibri</vt:lpstr>
      <vt:lpstr>Consolas</vt:lpstr>
      <vt:lpstr>Georgia</vt:lpstr>
      <vt:lpstr>Palatino Linotype</vt:lpstr>
      <vt:lpstr>Times New Roman</vt:lpstr>
      <vt:lpstr>Title &amp; Subtitle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 Song</dc:creator>
  <cp:lastModifiedBy>honghao zhu</cp:lastModifiedBy>
  <cp:revision>4545</cp:revision>
  <cp:lastPrinted>2017-02-27T11:23:14Z</cp:lastPrinted>
  <dcterms:modified xsi:type="dcterms:W3CDTF">2025-03-09T10:48:28Z</dcterms:modified>
</cp:coreProperties>
</file>